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7"/>
  </p:notesMasterIdLst>
  <p:handoutMasterIdLst>
    <p:handoutMasterId r:id="rId26"/>
  </p:handoutMasterIdLst>
  <p:sldIdLst>
    <p:sldId id="482" r:id="rId4"/>
    <p:sldId id="515" r:id="rId5"/>
    <p:sldId id="516" r:id="rId6"/>
    <p:sldId id="518" r:id="rId8"/>
    <p:sldId id="517" r:id="rId9"/>
    <p:sldId id="519" r:id="rId10"/>
    <p:sldId id="521" r:id="rId11"/>
    <p:sldId id="526" r:id="rId12"/>
    <p:sldId id="554" r:id="rId13"/>
    <p:sldId id="556" r:id="rId14"/>
    <p:sldId id="555" r:id="rId15"/>
    <p:sldId id="520" r:id="rId16"/>
    <p:sldId id="527" r:id="rId17"/>
    <p:sldId id="453" r:id="rId18"/>
    <p:sldId id="559" r:id="rId19"/>
    <p:sldId id="560" r:id="rId20"/>
    <p:sldId id="561" r:id="rId21"/>
    <p:sldId id="562" r:id="rId22"/>
    <p:sldId id="557" r:id="rId23"/>
    <p:sldId id="558" r:id="rId24"/>
    <p:sldId id="563" r:id="rId25"/>
  </p:sldIdLst>
  <p:sldSz cx="12190095" cy="6859270"/>
  <p:notesSz cx="6858000" cy="9144000"/>
  <p:defaultTextStyle>
    <a:defPPr>
      <a:defRPr lang="zh-CN"/>
    </a:defPPr>
    <a:lvl1pPr marL="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7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3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5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C0A"/>
    <a:srgbClr val="7F7F7F"/>
    <a:srgbClr val="FABE00"/>
    <a:srgbClr val="18B48F"/>
    <a:srgbClr val="FFC000"/>
    <a:srgbClr val="F5BA00"/>
    <a:srgbClr val="FEF5E0"/>
    <a:srgbClr val="F9BE00"/>
    <a:srgbClr val="FFFDED"/>
    <a:srgbClr val="E1F6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7" autoAdjust="0"/>
    <p:restoredTop sz="96173" autoAdjust="0"/>
  </p:normalViewPr>
  <p:slideViewPr>
    <p:cSldViewPr>
      <p:cViewPr varScale="1">
        <p:scale>
          <a:sx n="60" d="100"/>
          <a:sy n="60" d="100"/>
        </p:scale>
        <p:origin x="102" y="1140"/>
      </p:cViewPr>
      <p:guideLst>
        <p:guide orient="horz" pos="275"/>
        <p:guide orient="horz" pos="3957"/>
        <p:guide pos="570"/>
        <p:guide pos="73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34" y="-78"/>
      </p:cViewPr>
      <p:guideLst>
        <p:guide orient="horz" pos="2880"/>
        <p:guide pos="215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handoutMaster" Target="handoutMasters/handoutMaster1.xml"/><Relationship Id="rId25" Type="http://schemas.openxmlformats.org/officeDocument/2006/relationships/slide" Target="slides/slide21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C0901-3DCA-48F9-B0CB-D8F0D1E6B3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4D9095-D5A4-4D04-8CEB-69FB25E1308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4836C-7D3D-44DD-AD4F-98DBA4D1058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C9960B-A742-4F79-9BC8-14A4E98934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2413" cy="238918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3625"/>
            <a:ext cx="9142413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5CB5-A41E-4DAC-A657-4054984174C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BF7D-0EB7-40CA-91BC-B9BDA60D1AE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5CB5-A41E-4DAC-A657-4054984174C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BF7D-0EB7-40CA-91BC-B9BDA60D1AE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7313" cy="58134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3425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5CB5-A41E-4DAC-A657-4054984174C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BF7D-0EB7-40CA-91BC-B9BDA60D1AE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5CB5-A41E-4DAC-A657-4054984174C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BF7D-0EB7-40CA-91BC-B9BDA60D1AE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7026" cy="685927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标题 2050"/>
          <p:cNvSpPr>
            <a:spLocks noGrp="1"/>
          </p:cNvSpPr>
          <p:nvPr>
            <p:ph type="ctrTitle"/>
          </p:nvPr>
        </p:nvSpPr>
        <p:spPr>
          <a:xfrm>
            <a:off x="626435" y="1198785"/>
            <a:ext cx="10941457" cy="108287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2052" name="副标题 2051"/>
          <p:cNvSpPr>
            <a:spLocks noGrp="1"/>
          </p:cNvSpPr>
          <p:nvPr>
            <p:ph type="subTitle" idx="1"/>
          </p:nvPr>
        </p:nvSpPr>
        <p:spPr>
          <a:xfrm>
            <a:off x="626435" y="2422974"/>
            <a:ext cx="10947806" cy="175292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0" lvl="0" indent="0" algn="ctr">
              <a:buNone/>
              <a:defRPr>
                <a:solidFill>
                  <a:schemeClr val="bg1"/>
                </a:solidFill>
              </a:defRPr>
            </a:lvl1pPr>
            <a:lvl2pPr marL="457200" lvl="1" indent="0" algn="ctr">
              <a:buNone/>
              <a:defRPr>
                <a:solidFill>
                  <a:schemeClr val="tx1"/>
                </a:solidFill>
              </a:defRPr>
            </a:lvl2pPr>
            <a:lvl3pPr marL="914400" lvl="2" indent="0" algn="ctr">
              <a:buNone/>
              <a:defRPr>
                <a:solidFill>
                  <a:schemeClr val="tx1"/>
                </a:solidFill>
              </a:defRPr>
            </a:lvl3pPr>
            <a:lvl4pPr marL="1371600" lvl="3" indent="0" algn="ctr">
              <a:buNone/>
              <a:defRPr>
                <a:solidFill>
                  <a:schemeClr val="tx1"/>
                </a:solidFill>
              </a:defRPr>
            </a:lvl4pPr>
            <a:lvl5pPr marL="1829435" lvl="4" indent="0" algn="ctr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2053" name="日期占位符 2052"/>
          <p:cNvSpPr>
            <a:spLocks noGrp="1"/>
          </p:cNvSpPr>
          <p:nvPr>
            <p:ph type="dt" sz="half" idx="2"/>
          </p:nvPr>
        </p:nvSpPr>
        <p:spPr>
          <a:xfrm>
            <a:off x="609505" y="6246382"/>
            <a:ext cx="2844356" cy="476338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/>
            </a:lvl1pPr>
          </a:lstStyle>
          <a:p>
            <a:fld id="{B6F95CB5-A41E-4DAC-A657-4054984174CF}" type="datetimeFigureOut">
              <a:rPr lang="zh-CN" altLang="en-US" smtClean="0"/>
            </a:fld>
            <a:endParaRPr lang="zh-CN" altLang="en-US"/>
          </a:p>
        </p:txBody>
      </p:sp>
      <p:sp>
        <p:nvSpPr>
          <p:cNvPr id="2054" name="页脚占位符 2053"/>
          <p:cNvSpPr>
            <a:spLocks noGrp="1"/>
          </p:cNvSpPr>
          <p:nvPr>
            <p:ph type="ftr" sz="quarter" idx="3"/>
          </p:nvPr>
        </p:nvSpPr>
        <p:spPr>
          <a:xfrm>
            <a:off x="4164949" y="6246382"/>
            <a:ext cx="3860197" cy="476338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/>
            </a:lvl1pPr>
          </a:lstStyle>
          <a:p>
            <a:endParaRPr lang="zh-CN" altLang="en-US"/>
          </a:p>
        </p:txBody>
      </p:sp>
      <p:sp>
        <p:nvSpPr>
          <p:cNvPr id="2055" name="灯片编号占位符 2054"/>
          <p:cNvSpPr>
            <a:spLocks noGrp="1"/>
          </p:cNvSpPr>
          <p:nvPr>
            <p:ph type="sldNum" sz="quarter" idx="4"/>
          </p:nvPr>
        </p:nvSpPr>
        <p:spPr>
          <a:xfrm>
            <a:off x="8736235" y="6246382"/>
            <a:ext cx="2844356" cy="476338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/>
            </a:lvl1pPr>
          </a:lstStyle>
          <a:p>
            <a:fld id="{AF32BF7D-0EB7-40CA-91BC-B9BDA60D1AE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5CB5-A41E-4DAC-A657-4054984174C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BF7D-0EB7-40CA-91BC-B9BDA60D1AE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721" y="1710055"/>
            <a:ext cx="10513957" cy="2853265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721" y="4590313"/>
            <a:ext cx="10513957" cy="1500465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803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93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83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5CB5-A41E-4DAC-A657-4054984174C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BF7D-0EB7-40CA-91BC-B9BDA60D1AE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505" y="1174968"/>
            <a:ext cx="5375832" cy="495391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4758" y="1174968"/>
            <a:ext cx="5375832" cy="495391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5CB5-A41E-4DAC-A657-4054984174C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BF7D-0EB7-40CA-91BC-B9BDA60D1AE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657" y="365193"/>
            <a:ext cx="10513957" cy="1325808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589" y="1778767"/>
            <a:ext cx="4872813" cy="824065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8035" indent="0">
              <a:buNone/>
              <a:defRPr sz="1350"/>
            </a:lvl7pPr>
            <a:lvl8pPr marL="2400935" indent="0">
              <a:buNone/>
              <a:defRPr sz="1350"/>
            </a:lvl8pPr>
            <a:lvl9pPr marL="2743835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589" y="2665873"/>
            <a:ext cx="4872813" cy="352493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5961" y="1778767"/>
            <a:ext cx="4896811" cy="824065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8035" indent="0">
              <a:buNone/>
              <a:defRPr sz="1350"/>
            </a:lvl7pPr>
            <a:lvl8pPr marL="2400935" indent="0">
              <a:buNone/>
              <a:defRPr sz="1350"/>
            </a:lvl8pPr>
            <a:lvl9pPr marL="2743835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5961" y="2665873"/>
            <a:ext cx="4896811" cy="352493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5CB5-A41E-4DAC-A657-4054984174C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BF7D-0EB7-40CA-91BC-B9BDA60D1AE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5CB5-A41E-4DAC-A657-4054984174C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BF7D-0EB7-40CA-91BC-B9BDA60D1AE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5CB5-A41E-4DAC-A657-4054984174C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BF7D-0EB7-40CA-91BC-B9BDA60D1AE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5CB5-A41E-4DAC-A657-4054984174C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BF7D-0EB7-40CA-91BC-B9BDA60D1AE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657" y="457285"/>
            <a:ext cx="3931623" cy="1600496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2378" y="987608"/>
            <a:ext cx="6171236" cy="487452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657" y="2057781"/>
            <a:ext cx="3931623" cy="381229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8035" indent="0">
              <a:buNone/>
              <a:defRPr sz="750"/>
            </a:lvl7pPr>
            <a:lvl8pPr marL="2400935" indent="0">
              <a:buNone/>
              <a:defRPr sz="750"/>
            </a:lvl8pPr>
            <a:lvl9pPr marL="2743835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5CB5-A41E-4DAC-A657-4054984174C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BF7D-0EB7-40CA-91BC-B9BDA60D1AE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657" y="457285"/>
            <a:ext cx="4164698" cy="1600496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2378" y="457286"/>
            <a:ext cx="6171236" cy="5404851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8035" indent="0">
              <a:buNone/>
              <a:defRPr sz="1500"/>
            </a:lvl7pPr>
            <a:lvl8pPr marL="2400935" indent="0">
              <a:buNone/>
              <a:defRPr sz="1500"/>
            </a:lvl8pPr>
            <a:lvl9pPr marL="2743835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657" y="2057781"/>
            <a:ext cx="4164698" cy="3812294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8035" indent="0">
              <a:buNone/>
              <a:defRPr sz="1050"/>
            </a:lvl7pPr>
            <a:lvl8pPr marL="2400935" indent="0">
              <a:buNone/>
              <a:defRPr sz="1050"/>
            </a:lvl8pPr>
            <a:lvl9pPr marL="2743835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5CB5-A41E-4DAC-A657-4054984174C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BF7D-0EB7-40CA-91BC-B9BDA60D1AE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5CB5-A41E-4DAC-A657-4054984174C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BF7D-0EB7-40CA-91BC-B9BDA60D1AE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7819" y="190535"/>
            <a:ext cx="2742771" cy="593834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505" y="190535"/>
            <a:ext cx="8069312" cy="593834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5CB5-A41E-4DAC-A657-4054984174C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BF7D-0EB7-40CA-91BC-B9BDA60D1AE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5CB5-A41E-4DAC-A657-4054984174C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BF7D-0EB7-40CA-91BC-B9BDA60D1AE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4013" cy="285432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91050"/>
            <a:ext cx="10514013" cy="15001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5CB5-A41E-4DAC-A657-4054984174C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BF7D-0EB7-40CA-91BC-B9BDA60D1AE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0013" cy="4352925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0613" y="1825625"/>
            <a:ext cx="5181600" cy="4352925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5CB5-A41E-4DAC-A657-4054984174C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BF7D-0EB7-40CA-91BC-B9BDA60D1AE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4012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6175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0613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0613" y="2505075"/>
            <a:ext cx="5183187" cy="3686175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5CB5-A41E-4DAC-A657-4054984174C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BF7D-0EB7-40CA-91BC-B9BDA60D1AE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5CB5-A41E-4DAC-A657-4054984174C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BF7D-0EB7-40CA-91BC-B9BDA60D1AE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5CB5-A41E-4DAC-A657-4054984174C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BF7D-0EB7-40CA-91BC-B9BDA60D1AE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0612" cy="48752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5CB5-A41E-4DAC-A657-4054984174C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BF7D-0EB7-40CA-91BC-B9BDA60D1AE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0612" cy="48752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5CB5-A41E-4DAC-A657-4054984174C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BF7D-0EB7-40CA-91BC-B9BDA60D1AE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4" Type="http://schemas.openxmlformats.org/officeDocument/2006/relationships/theme" Target="../theme/theme2.xml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401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4013" cy="4352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793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95CB5-A41E-4DAC-A657-4054984174C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7938"/>
            <a:ext cx="4113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09013" y="635793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2BF7D-0EB7-40CA-91BC-B9BDA60D1AE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12207026" cy="685927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标题 1026"/>
          <p:cNvSpPr>
            <a:spLocks noGrp="1"/>
          </p:cNvSpPr>
          <p:nvPr>
            <p:ph type="title"/>
          </p:nvPr>
        </p:nvSpPr>
        <p:spPr>
          <a:xfrm>
            <a:off x="609505" y="190535"/>
            <a:ext cx="10971086" cy="582721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8" name="文本占位符 1027"/>
          <p:cNvSpPr>
            <a:spLocks noGrp="1"/>
          </p:cNvSpPr>
          <p:nvPr>
            <p:ph type="body" idx="1"/>
          </p:nvPr>
        </p:nvSpPr>
        <p:spPr>
          <a:xfrm>
            <a:off x="609505" y="1174968"/>
            <a:ext cx="10971086" cy="4953917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9" name="日期占位符 1028"/>
          <p:cNvSpPr>
            <a:spLocks noGrp="1"/>
          </p:cNvSpPr>
          <p:nvPr>
            <p:ph type="dt" sz="half" idx="2"/>
          </p:nvPr>
        </p:nvSpPr>
        <p:spPr>
          <a:xfrm>
            <a:off x="609505" y="6246382"/>
            <a:ext cx="2844356" cy="47633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B6F95CB5-A41E-4DAC-A657-4054984174CF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30" name="页脚占位符 1029"/>
          <p:cNvSpPr>
            <a:spLocks noGrp="1"/>
          </p:cNvSpPr>
          <p:nvPr>
            <p:ph type="ftr" sz="quarter" idx="3"/>
          </p:nvPr>
        </p:nvSpPr>
        <p:spPr>
          <a:xfrm>
            <a:off x="4164949" y="6246382"/>
            <a:ext cx="3860197" cy="47633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zh-CN" altLang="en-US"/>
          </a:p>
        </p:txBody>
      </p:sp>
      <p:sp>
        <p:nvSpPr>
          <p:cNvPr id="1031" name="灯片编号占位符 1030"/>
          <p:cNvSpPr>
            <a:spLocks noGrp="1"/>
          </p:cNvSpPr>
          <p:nvPr>
            <p:ph type="sldNum" sz="quarter" idx="4"/>
          </p:nvPr>
        </p:nvSpPr>
        <p:spPr>
          <a:xfrm>
            <a:off x="8736235" y="6246382"/>
            <a:ext cx="2844356" cy="47633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AF32BF7D-0EB7-40CA-91BC-B9BDA60D1AE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 dt="0"/>
  <p:txStyles>
    <p:title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600" b="0" i="0" u="none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8035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5235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2435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635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835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9435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635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835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1035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8235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image" Target="../media/image14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image" Target="../media/image15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image" Target="../media/image1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9.xml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85825" y="1422400"/>
            <a:ext cx="10998835" cy="2387600"/>
          </a:xfrm>
        </p:spPr>
        <p:txBody>
          <a:bodyPr/>
          <a:p>
            <a:r>
              <a:rPr lang="zh-CN" altLang="en-US" sz="6000" b="1">
                <a:ea typeface="微软雅黑" panose="020B0503020204020204" pitchFamily="34" charset="-122"/>
                <a:sym typeface="+mn-ea"/>
              </a:rPr>
              <a:t>金属与酸、盐溶液</a:t>
            </a:r>
            <a:br>
              <a:rPr lang="zh-CN" altLang="en-US" sz="6000" b="1">
                <a:ea typeface="微软雅黑" panose="020B0503020204020204" pitchFamily="34" charset="-122"/>
                <a:sym typeface="+mn-ea"/>
              </a:rPr>
            </a:br>
            <a:r>
              <a:rPr lang="zh-CN" altLang="en-US" sz="6000" b="1">
                <a:ea typeface="微软雅黑" panose="020B0503020204020204" pitchFamily="34" charset="-122"/>
                <a:sym typeface="+mn-ea"/>
              </a:rPr>
              <a:t>反应的图像问题</a:t>
            </a:r>
            <a:endParaRPr lang="zh-CN" altLang="en-US" sz="6000" b="1"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sz="quarter" idx="10"/>
          </p:nvPr>
        </p:nvSpPr>
        <p:spPr>
          <a:xfrm>
            <a:off x="500063" y="216112"/>
            <a:ext cx="10729912" cy="5403201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2800" b="1"/>
              <a:t>2.</a:t>
            </a:r>
            <a:r>
              <a:rPr lang="zh-CN" altLang="zh-CN" sz="2800" b="1"/>
              <a:t>下列图像能正确表示对应关系的是</a:t>
            </a:r>
            <a:r>
              <a:rPr lang="en-US" altLang="zh-CN" sz="2800" b="1"/>
              <a:t>	(</a:t>
            </a:r>
            <a:r>
              <a:rPr lang="zh-CN" altLang="zh-CN" sz="2800" b="1"/>
              <a:t>　　</a:t>
            </a:r>
            <a:r>
              <a:rPr lang="en-US" altLang="zh-CN" sz="2800" b="1"/>
              <a:t>)</a:t>
            </a:r>
            <a:endParaRPr lang="en-US" altLang="zh-CN" sz="2800" b="1"/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800" b="1"/>
              <a:t>A.</a:t>
            </a:r>
            <a:r>
              <a:rPr lang="zh-CN" altLang="zh-CN" sz="2800" b="1"/>
              <a:t>①向等质量、等浓度的稀硫酸中分别加入足量的锌、铁</a:t>
            </a:r>
            <a:endParaRPr lang="zh-CN" altLang="zh-CN" sz="2800" b="1"/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800" b="1"/>
              <a:t>B.</a:t>
            </a:r>
            <a:r>
              <a:rPr lang="zh-CN" altLang="zh-CN" sz="2800" b="1"/>
              <a:t>②向等质量的镁、锌中分别加入等浓度的稀硫酸</a:t>
            </a:r>
            <a:endParaRPr lang="zh-CN" altLang="zh-CN" sz="2800" b="1"/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800" b="1"/>
              <a:t>C.</a:t>
            </a:r>
            <a:r>
              <a:rPr lang="zh-CN" altLang="zh-CN" sz="2800" b="1"/>
              <a:t>③向三份等质量、等浓度的稀盐酸中</a:t>
            </a:r>
            <a:endParaRPr lang="en-US" altLang="zh-CN" sz="2800" b="1"/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2800" b="1"/>
              <a:t>分别加入等质量、足量的镁、铝、铁</a:t>
            </a:r>
            <a:endParaRPr lang="zh-CN" altLang="zh-CN" sz="2800" b="1"/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800" b="1"/>
              <a:t>D.</a:t>
            </a:r>
            <a:r>
              <a:rPr lang="zh-CN" altLang="zh-CN" sz="2800" b="1"/>
              <a:t>④向等质量、等浓度的稀盐酸中分别</a:t>
            </a:r>
            <a:endParaRPr lang="en-US" altLang="zh-CN" sz="2800" b="1"/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2800" b="1"/>
              <a:t>加入等质量且足量的镁、铁</a:t>
            </a:r>
            <a:endParaRPr lang="zh-CN" altLang="en-US" sz="2800" b="1"/>
          </a:p>
        </p:txBody>
      </p:sp>
      <p:pic>
        <p:nvPicPr>
          <p:cNvPr id="3" name="24HBHXFA53.EPS" descr="id:2147500096;FounderCES"/>
          <p:cNvPicPr/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52360" y="2545080"/>
            <a:ext cx="4090035" cy="3276600"/>
          </a:xfrm>
          <a:prstGeom prst="rect">
            <a:avLst/>
          </a:prstGeom>
        </p:spPr>
      </p:pic>
      <p:sp>
        <p:nvSpPr>
          <p:cNvPr id="5" name="文本占位符 1"/>
          <p:cNvSpPr txBox="1"/>
          <p:nvPr/>
        </p:nvSpPr>
        <p:spPr>
          <a:xfrm>
            <a:off x="7334941" y="437946"/>
            <a:ext cx="310910" cy="435610"/>
          </a:xfrm>
          <a:prstGeom prst="rect">
            <a:avLst/>
          </a:prstGeom>
        </p:spPr>
        <p:txBody>
          <a:bodyPr wrap="square" lIns="36000" tIns="36000" rIns="36000" bIns="0">
            <a:spAutoFit/>
          </a:bodyPr>
          <a:lstStyle>
            <a:lvl1pPr marL="0" indent="0" algn="l" defTabSz="12192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2600" b="1" kern="1200" spc="120" baseline="0">
                <a:solidFill>
                  <a:srgbClr val="E46C0A"/>
                </a:solidFill>
                <a:latin typeface="+mn-lt"/>
                <a:ea typeface="+mn-ea"/>
                <a:cs typeface="+mn-cs"/>
              </a:defRPr>
            </a:lvl1pPr>
            <a:lvl2pPr marL="0" indent="0" algn="l" defTabSz="1219200" rtl="0" eaLnBrk="1" latinLnBrk="0" hangingPunct="1">
              <a:lnSpc>
                <a:spcPct val="150000"/>
              </a:lnSpc>
              <a:spcBef>
                <a:spcPts val="0"/>
              </a:spcBef>
              <a:buFontTx/>
              <a:buNone/>
              <a:defRPr sz="2600" kern="1200" spc="12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0" indent="0" algn="l" defTabSz="1219200" rtl="0" eaLnBrk="1" latinLnBrk="0" hangingPunct="1">
              <a:lnSpc>
                <a:spcPct val="150000"/>
              </a:lnSpc>
              <a:spcBef>
                <a:spcPts val="0"/>
              </a:spcBef>
              <a:buFontTx/>
              <a:buNone/>
              <a:defRPr sz="2600" b="1" kern="1200" spc="120" baseline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+mn-cs"/>
              </a:defRPr>
            </a:lvl3pPr>
            <a:lvl4pPr marL="0" indent="0" algn="l" defTabSz="1219200" rtl="0" eaLnBrk="1" latinLnBrk="0" hangingPunct="1">
              <a:lnSpc>
                <a:spcPct val="150000"/>
              </a:lnSpc>
              <a:spcBef>
                <a:spcPts val="0"/>
              </a:spcBef>
              <a:buFontTx/>
              <a:buNone/>
              <a:defRPr sz="2600" kern="1200" spc="1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1219200" rtl="0" eaLnBrk="1" latinLnBrk="0" hangingPunct="1">
              <a:lnSpc>
                <a:spcPct val="150000"/>
              </a:lnSpc>
              <a:spcBef>
                <a:spcPts val="0"/>
              </a:spcBef>
              <a:buFontTx/>
              <a:buNone/>
              <a:defRPr sz="2600" kern="1200" spc="1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165" indent="-304800" algn="l" defTabSz="1219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1765" indent="-304800" algn="l" defTabSz="1219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365" indent="-304800" algn="l" defTabSz="1219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0965" indent="-304800" algn="l" defTabSz="1219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/>
              <a:t>B</a:t>
            </a:r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535940" y="971550"/>
            <a:ext cx="10637520" cy="2676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>
              <a:lnSpc>
                <a:spcPct val="150000"/>
              </a:lnSpc>
            </a:pPr>
            <a:r>
              <a:rPr lang="en-US" altLang="zh-CN" sz="2800" b="1">
                <a:solidFill>
                  <a:srgbClr val="000000"/>
                </a:solidFill>
                <a:ea typeface="宋体" panose="02010600030101010101" pitchFamily="2" charset="-122"/>
              </a:rPr>
              <a:t>3.</a:t>
            </a:r>
            <a:r>
              <a:rPr lang="zh-CN" sz="2800" b="1">
                <a:solidFill>
                  <a:srgbClr val="000000"/>
                </a:solidFill>
                <a:ea typeface="宋体" panose="02010600030101010101" pitchFamily="2" charset="-122"/>
              </a:rPr>
              <a:t>烧杯中盛有质量相等、质量分数相等的稀盐酸，天平调平后，同时向其中分别加入等质量的锌片和铁片，则从反应开始到金属完全反应的过程中，天平指针指向的变化是（</a:t>
            </a:r>
            <a:r>
              <a:rPr lang="en-US" sz="2800" b="1">
                <a:solidFill>
                  <a:srgbClr val="00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pitchFamily="18" charset="0"/>
              </a:rPr>
              <a:t>       </a:t>
            </a:r>
            <a:r>
              <a:rPr lang="zh-CN" sz="2800" b="1">
                <a:solidFill>
                  <a:srgbClr val="000000"/>
                </a:solidFill>
                <a:ea typeface="宋体" panose="02010600030101010101" pitchFamily="2" charset="-122"/>
              </a:rPr>
              <a:t>）</a:t>
            </a:r>
            <a:r>
              <a:rPr lang="en-US" sz="2800" b="1">
                <a:solidFill>
                  <a:srgbClr val="00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pitchFamily="18" charset="0"/>
              </a:rPr>
              <a:t> A</a:t>
            </a:r>
            <a:r>
              <a:rPr lang="zh-CN" sz="2800" b="1">
                <a:solidFill>
                  <a:srgbClr val="000000"/>
                </a:solidFill>
                <a:ea typeface="宋体" panose="02010600030101010101" pitchFamily="2" charset="-122"/>
              </a:rPr>
              <a:t>．向左偏</a:t>
            </a:r>
            <a:r>
              <a:rPr lang="en-US" sz="2800" b="1">
                <a:solidFill>
                  <a:srgbClr val="00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pitchFamily="18" charset="0"/>
              </a:rPr>
              <a:t>   B</a:t>
            </a:r>
            <a:r>
              <a:rPr lang="zh-CN" sz="2800" b="1">
                <a:solidFill>
                  <a:srgbClr val="000000"/>
                </a:solidFill>
                <a:ea typeface="宋体" panose="02010600030101010101" pitchFamily="2" charset="-122"/>
              </a:rPr>
              <a:t>．向右偏</a:t>
            </a:r>
            <a:r>
              <a:rPr lang="en-US" sz="2800" b="1">
                <a:solidFill>
                  <a:srgbClr val="00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pitchFamily="18" charset="0"/>
              </a:rPr>
              <a:t>   C</a:t>
            </a:r>
            <a:r>
              <a:rPr lang="zh-CN" sz="2800" b="1">
                <a:solidFill>
                  <a:srgbClr val="000000"/>
                </a:solidFill>
                <a:ea typeface="宋体" panose="02010600030101010101" pitchFamily="2" charset="-122"/>
              </a:rPr>
              <a:t>．先向左偏后向右偏</a:t>
            </a:r>
            <a:r>
              <a:rPr lang="en-US" sz="2800" b="1">
                <a:solidFill>
                  <a:srgbClr val="00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pitchFamily="18" charset="0"/>
              </a:rPr>
              <a:t>  D</a:t>
            </a:r>
            <a:r>
              <a:rPr lang="zh-CN" sz="2800" b="1">
                <a:solidFill>
                  <a:srgbClr val="000000"/>
                </a:solidFill>
                <a:ea typeface="宋体" panose="02010600030101010101" pitchFamily="2" charset="-122"/>
              </a:rPr>
              <a:t>．先向右偏后向左</a:t>
            </a:r>
            <a:endParaRPr lang="zh-CN" altLang="en-US" sz="2800" b="1"/>
          </a:p>
        </p:txBody>
      </p:sp>
      <p:sp>
        <p:nvSpPr>
          <p:cNvPr id="4" name="文本框 3"/>
          <p:cNvSpPr txBox="1"/>
          <p:nvPr/>
        </p:nvSpPr>
        <p:spPr>
          <a:xfrm>
            <a:off x="7136130" y="2404745"/>
            <a:ext cx="403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>
                <a:solidFill>
                  <a:srgbClr val="FF0000"/>
                </a:solidFill>
              </a:rPr>
              <a:t>D</a:t>
            </a:r>
            <a:endParaRPr lang="en-US" altLang="zh-CN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749935" y="618490"/>
            <a:ext cx="4246880" cy="5835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zh-CN" sz="3200" b="1">
                <a:sym typeface="+mn-ea"/>
              </a:rPr>
              <a:t>二、金属与盐反应图像</a:t>
            </a:r>
            <a:endParaRPr lang="zh-CN" altLang="zh-CN" sz="3200" b="1"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8495" y="1395730"/>
            <a:ext cx="7460615" cy="46158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50000"/>
              </a:lnSpc>
            </a:pPr>
            <a:r>
              <a:rPr lang="zh-CN" altLang="zh-CN" sz="2800" b="1">
                <a:sym typeface="+mn-ea"/>
              </a:rPr>
              <a:t>Ⅰ</a:t>
            </a:r>
            <a:r>
              <a:rPr lang="en-US" altLang="zh-CN" sz="2800" b="1">
                <a:sym typeface="+mn-ea"/>
              </a:rPr>
              <a:t>.</a:t>
            </a:r>
            <a:r>
              <a:rPr lang="zh-CN" altLang="zh-CN" sz="2800" b="1">
                <a:sym typeface="+mn-ea"/>
              </a:rPr>
              <a:t>一种金属与一种盐溶液反应</a:t>
            </a:r>
            <a:r>
              <a:rPr lang="en-US" altLang="zh-CN" sz="2800" b="1">
                <a:sym typeface="+mn-ea"/>
              </a:rPr>
              <a:t>:</a:t>
            </a:r>
            <a:endParaRPr lang="zh-CN" altLang="zh-CN" sz="2800" b="1"/>
          </a:p>
          <a:p>
            <a:pPr>
              <a:lnSpc>
                <a:spcPct val="150000"/>
              </a:lnSpc>
            </a:pPr>
            <a:r>
              <a:rPr lang="en-US" altLang="zh-CN" sz="2800" b="1">
                <a:sym typeface="+mn-ea"/>
              </a:rPr>
              <a:t>(</a:t>
            </a:r>
            <a:r>
              <a:rPr lang="zh-CN" altLang="zh-CN" sz="2800" b="1">
                <a:sym typeface="+mn-ea"/>
              </a:rPr>
              <a:t>以锌与硝酸银反应为例</a:t>
            </a:r>
            <a:r>
              <a:rPr lang="en-US" altLang="zh-CN" sz="2800" b="1">
                <a:sym typeface="+mn-ea"/>
              </a:rPr>
              <a:t>)</a:t>
            </a:r>
            <a:endParaRPr lang="zh-CN" altLang="zh-CN" sz="2800" b="1"/>
          </a:p>
          <a:p>
            <a:pPr>
              <a:lnSpc>
                <a:spcPct val="150000"/>
              </a:lnSpc>
            </a:pPr>
            <a:r>
              <a:rPr lang="en-US" altLang="zh-CN" sz="2800" b="1">
                <a:sym typeface="+mn-ea"/>
              </a:rPr>
              <a:t>Zn+2AgNO</a:t>
            </a:r>
            <a:r>
              <a:rPr lang="en-US" altLang="zh-CN" sz="2800" b="1" baseline="-25000">
                <a:sym typeface="+mn-ea"/>
              </a:rPr>
              <a:t>3</a:t>
            </a:r>
            <a:r>
              <a:rPr lang="en-US" altLang="zh-CN" sz="2800" b="1" spc="-150">
                <a:sym typeface="+mn-ea"/>
              </a:rPr>
              <a:t>=== </a:t>
            </a:r>
            <a:r>
              <a:rPr lang="en-US" altLang="zh-CN" sz="2800" b="1">
                <a:sym typeface="+mn-ea"/>
              </a:rPr>
              <a:t>2Ag+Zn(NO</a:t>
            </a:r>
            <a:r>
              <a:rPr lang="en-US" altLang="zh-CN" sz="2800" b="1" baseline="-25000">
                <a:sym typeface="+mn-ea"/>
              </a:rPr>
              <a:t>3</a:t>
            </a:r>
            <a:r>
              <a:rPr lang="en-US" altLang="zh-CN" sz="2800" b="1">
                <a:sym typeface="+mn-ea"/>
              </a:rPr>
              <a:t>)</a:t>
            </a:r>
            <a:r>
              <a:rPr lang="en-US" altLang="zh-CN" sz="2800" b="1" baseline="-25000">
                <a:sym typeface="+mn-ea"/>
              </a:rPr>
              <a:t>2</a:t>
            </a:r>
            <a:endParaRPr lang="zh-CN" altLang="zh-CN" sz="2800" b="1"/>
          </a:p>
          <a:p>
            <a:pPr>
              <a:lnSpc>
                <a:spcPct val="150000"/>
              </a:lnSpc>
            </a:pPr>
            <a:r>
              <a:rPr lang="en-US" altLang="zh-CN" sz="2800" b="1">
                <a:sym typeface="+mn-ea"/>
              </a:rPr>
              <a:t>65    340              216     189</a:t>
            </a:r>
            <a:endParaRPr lang="zh-CN" altLang="zh-CN" sz="2800" b="1"/>
          </a:p>
          <a:p>
            <a:pPr>
              <a:lnSpc>
                <a:spcPct val="150000"/>
              </a:lnSpc>
            </a:pPr>
            <a:r>
              <a:rPr lang="zh-CN" altLang="zh-CN" sz="2800" b="1">
                <a:solidFill>
                  <a:srgbClr val="FF0000"/>
                </a:solidFill>
                <a:sym typeface="+mn-ea"/>
              </a:rPr>
              <a:t>金属质量</a:t>
            </a:r>
            <a:r>
              <a:rPr lang="en-US" altLang="zh-CN" sz="2800" b="1">
                <a:solidFill>
                  <a:srgbClr val="FF0000"/>
                </a:solidFill>
                <a:sym typeface="+mn-ea"/>
              </a:rPr>
              <a:t>:65→216</a:t>
            </a:r>
            <a:r>
              <a:rPr lang="zh-CN" altLang="zh-CN" sz="2800" b="1">
                <a:solidFill>
                  <a:srgbClr val="FF0000"/>
                </a:solidFill>
                <a:sym typeface="+mn-ea"/>
              </a:rPr>
              <a:t>　</a:t>
            </a:r>
            <a:r>
              <a:rPr lang="en-US" altLang="zh-CN" sz="2800" b="1">
                <a:solidFill>
                  <a:srgbClr val="FF0000"/>
                </a:solidFill>
                <a:sym typeface="+mn-ea"/>
              </a:rPr>
              <a:t>  </a:t>
            </a:r>
            <a:r>
              <a:rPr lang="zh-CN" altLang="zh-CN" sz="2800" b="1">
                <a:solidFill>
                  <a:srgbClr val="FF0000"/>
                </a:solidFill>
                <a:sym typeface="+mn-ea"/>
              </a:rPr>
              <a:t>增加</a:t>
            </a:r>
            <a:r>
              <a:rPr lang="en-US" altLang="zh-CN" sz="2800" b="1">
                <a:solidFill>
                  <a:srgbClr val="FF0000"/>
                </a:solidFill>
                <a:sym typeface="+mn-ea"/>
              </a:rPr>
              <a:t>151</a:t>
            </a:r>
            <a:endParaRPr lang="zh-CN" altLang="zh-CN" sz="2800" b="1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zh-CN" sz="2800" b="1">
                <a:solidFill>
                  <a:srgbClr val="FF0000"/>
                </a:solidFill>
                <a:sym typeface="+mn-ea"/>
              </a:rPr>
              <a:t>溶液质量</a:t>
            </a:r>
            <a:r>
              <a:rPr lang="en-US" altLang="zh-CN" sz="2800" b="1">
                <a:solidFill>
                  <a:srgbClr val="FF0000"/>
                </a:solidFill>
                <a:sym typeface="+mn-ea"/>
              </a:rPr>
              <a:t>:340→189</a:t>
            </a:r>
            <a:r>
              <a:rPr lang="zh-CN" altLang="zh-CN" sz="2800" b="1">
                <a:solidFill>
                  <a:srgbClr val="FF0000"/>
                </a:solidFill>
                <a:sym typeface="+mn-ea"/>
              </a:rPr>
              <a:t>　减少</a:t>
            </a:r>
            <a:r>
              <a:rPr lang="en-US" altLang="zh-CN" sz="2800" b="1">
                <a:solidFill>
                  <a:srgbClr val="FF0000"/>
                </a:solidFill>
                <a:sym typeface="+mn-ea"/>
              </a:rPr>
              <a:t>151</a:t>
            </a:r>
            <a:endParaRPr lang="zh-CN" altLang="zh-CN" sz="2800" b="1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zh-CN" sz="2800" b="1">
                <a:sym typeface="+mn-ea"/>
              </a:rPr>
              <a:t>图像表示质量变化</a:t>
            </a:r>
            <a:r>
              <a:rPr lang="en-US" altLang="zh-CN" sz="2800" b="1">
                <a:sym typeface="+mn-ea"/>
              </a:rPr>
              <a:t>:</a:t>
            </a:r>
            <a:endParaRPr lang="zh-CN" altLang="en-US" sz="2800" b="1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46240" y="2434590"/>
            <a:ext cx="1943100" cy="199072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5760" y="2453640"/>
            <a:ext cx="1838325" cy="197167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481330" y="259715"/>
            <a:ext cx="9353550" cy="63392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zh-CN" sz="2800" b="1">
                <a:sym typeface="+mn-ea"/>
              </a:rPr>
              <a:t>Ⅱ</a:t>
            </a:r>
            <a:r>
              <a:rPr lang="en-US" altLang="zh-CN" sz="2800" b="1">
                <a:sym typeface="+mn-ea"/>
              </a:rPr>
              <a:t>.</a:t>
            </a:r>
            <a:r>
              <a:rPr lang="zh-CN" altLang="zh-CN" sz="2800" b="1">
                <a:sym typeface="+mn-ea"/>
              </a:rPr>
              <a:t>一种金属与多种盐溶液反应</a:t>
            </a:r>
            <a:r>
              <a:rPr lang="en-US" altLang="zh-CN" sz="2800" b="1">
                <a:sym typeface="+mn-ea"/>
              </a:rPr>
              <a:t>:</a:t>
            </a:r>
            <a:endParaRPr lang="zh-CN" altLang="zh-CN" sz="2800" b="1"/>
          </a:p>
          <a:p>
            <a:pPr>
              <a:lnSpc>
                <a:spcPct val="150000"/>
              </a:lnSpc>
            </a:pPr>
            <a:r>
              <a:rPr lang="zh-CN" altLang="zh-CN" sz="2800" b="1">
                <a:sym typeface="+mn-ea"/>
              </a:rPr>
              <a:t>以锌先后与硝酸银、硝酸铜发生反应为例</a:t>
            </a:r>
            <a:endParaRPr lang="zh-CN" altLang="zh-CN" sz="2800" b="1"/>
          </a:p>
          <a:p>
            <a:pPr>
              <a:lnSpc>
                <a:spcPct val="150000"/>
              </a:lnSpc>
            </a:pPr>
            <a:r>
              <a:rPr lang="zh-CN" altLang="zh-CN" sz="2800" b="1">
                <a:sym typeface="+mn-ea"/>
              </a:rPr>
              <a:t>金属质量变化分析</a:t>
            </a:r>
            <a:r>
              <a:rPr lang="en-US" altLang="zh-CN" sz="2800" b="1">
                <a:sym typeface="+mn-ea"/>
              </a:rPr>
              <a:t>:</a:t>
            </a:r>
            <a:endParaRPr lang="zh-CN" altLang="zh-CN" sz="2800" b="1"/>
          </a:p>
          <a:p>
            <a:pPr>
              <a:lnSpc>
                <a:spcPct val="150000"/>
              </a:lnSpc>
            </a:pPr>
            <a:r>
              <a:rPr lang="en-US" altLang="zh-CN" sz="2800" b="1">
                <a:sym typeface="+mn-ea"/>
              </a:rPr>
              <a:t>Zn+2AgNO</a:t>
            </a:r>
            <a:r>
              <a:rPr lang="en-US" altLang="zh-CN" sz="2800" b="1" baseline="-25000">
                <a:sym typeface="+mn-ea"/>
              </a:rPr>
              <a:t>3</a:t>
            </a:r>
            <a:r>
              <a:rPr lang="en-US" altLang="zh-CN" sz="2800" b="1" spc="-150">
                <a:sym typeface="+mn-ea"/>
              </a:rPr>
              <a:t>=== </a:t>
            </a:r>
            <a:r>
              <a:rPr lang="en-US" altLang="zh-CN" sz="2800" b="1">
                <a:sym typeface="+mn-ea"/>
              </a:rPr>
              <a:t>2Ag+Zn(NO</a:t>
            </a:r>
            <a:r>
              <a:rPr lang="en-US" altLang="zh-CN" sz="2800" b="1" baseline="-25000">
                <a:sym typeface="+mn-ea"/>
              </a:rPr>
              <a:t>3</a:t>
            </a:r>
            <a:r>
              <a:rPr lang="en-US" altLang="zh-CN" sz="2800" b="1">
                <a:sym typeface="+mn-ea"/>
              </a:rPr>
              <a:t>)</a:t>
            </a:r>
            <a:r>
              <a:rPr lang="en-US" altLang="zh-CN" sz="2800" b="1" baseline="-25000">
                <a:sym typeface="+mn-ea"/>
              </a:rPr>
              <a:t>2</a:t>
            </a:r>
            <a:endParaRPr lang="zh-CN" altLang="zh-CN" sz="2800" b="1"/>
          </a:p>
          <a:p>
            <a:pPr>
              <a:lnSpc>
                <a:spcPct val="150000"/>
              </a:lnSpc>
            </a:pPr>
            <a:r>
              <a:rPr lang="en-US" altLang="zh-CN" sz="2800" b="1">
                <a:sym typeface="+mn-ea"/>
              </a:rPr>
              <a:t>65                     216</a:t>
            </a:r>
            <a:endParaRPr lang="zh-CN" altLang="zh-CN" sz="2800" b="1"/>
          </a:p>
          <a:p>
            <a:pPr>
              <a:lnSpc>
                <a:spcPct val="150000"/>
              </a:lnSpc>
            </a:pPr>
            <a:r>
              <a:rPr lang="zh-CN" altLang="zh-CN" sz="2800" b="1">
                <a:solidFill>
                  <a:srgbClr val="FF0000"/>
                </a:solidFill>
                <a:sym typeface="+mn-ea"/>
              </a:rPr>
              <a:t>金属质量</a:t>
            </a:r>
            <a:r>
              <a:rPr lang="en-US" altLang="zh-CN" sz="2800" b="1">
                <a:solidFill>
                  <a:srgbClr val="FF0000"/>
                </a:solidFill>
                <a:sym typeface="+mn-ea"/>
              </a:rPr>
              <a:t>:65→216</a:t>
            </a:r>
            <a:r>
              <a:rPr lang="zh-CN" altLang="zh-CN" sz="2800" b="1">
                <a:solidFill>
                  <a:srgbClr val="FF0000"/>
                </a:solidFill>
                <a:sym typeface="+mn-ea"/>
              </a:rPr>
              <a:t>　增加</a:t>
            </a:r>
            <a:r>
              <a:rPr lang="en-US" altLang="zh-CN" sz="2800" b="1">
                <a:solidFill>
                  <a:srgbClr val="FF0000"/>
                </a:solidFill>
                <a:sym typeface="+mn-ea"/>
              </a:rPr>
              <a:t>151</a:t>
            </a:r>
            <a:endParaRPr lang="zh-CN" altLang="zh-CN" sz="2800" b="1"/>
          </a:p>
          <a:p>
            <a:pPr>
              <a:lnSpc>
                <a:spcPct val="150000"/>
              </a:lnSpc>
            </a:pPr>
            <a:r>
              <a:rPr lang="en-US" altLang="zh-CN" sz="2800" b="1">
                <a:sym typeface="+mn-ea"/>
              </a:rPr>
              <a:t>Zn+Cu(NO</a:t>
            </a:r>
            <a:r>
              <a:rPr lang="en-US" altLang="zh-CN" sz="2800" b="1" baseline="-25000">
                <a:sym typeface="+mn-ea"/>
              </a:rPr>
              <a:t>3</a:t>
            </a:r>
            <a:r>
              <a:rPr lang="en-US" altLang="zh-CN" sz="2800" b="1">
                <a:sym typeface="+mn-ea"/>
              </a:rPr>
              <a:t>)</a:t>
            </a:r>
            <a:r>
              <a:rPr lang="en-US" altLang="zh-CN" sz="2800" b="1" baseline="-25000">
                <a:sym typeface="+mn-ea"/>
              </a:rPr>
              <a:t>2</a:t>
            </a:r>
            <a:r>
              <a:rPr lang="en-US" altLang="zh-CN" sz="2800" b="1" spc="-150">
                <a:sym typeface="+mn-ea"/>
              </a:rPr>
              <a:t>=== </a:t>
            </a:r>
            <a:r>
              <a:rPr lang="en-US" altLang="zh-CN" sz="2800" b="1">
                <a:sym typeface="+mn-ea"/>
              </a:rPr>
              <a:t>Cu+Zn(NO</a:t>
            </a:r>
            <a:r>
              <a:rPr lang="en-US" altLang="zh-CN" sz="2800" b="1" baseline="-25000">
                <a:sym typeface="+mn-ea"/>
              </a:rPr>
              <a:t>3</a:t>
            </a:r>
            <a:r>
              <a:rPr lang="en-US" altLang="zh-CN" sz="2800" b="1">
                <a:sym typeface="+mn-ea"/>
              </a:rPr>
              <a:t>)</a:t>
            </a:r>
            <a:r>
              <a:rPr lang="en-US" altLang="zh-CN" sz="2800" b="1" baseline="-25000">
                <a:sym typeface="+mn-ea"/>
              </a:rPr>
              <a:t>2</a:t>
            </a:r>
            <a:endParaRPr lang="zh-CN" altLang="zh-CN" sz="2800" b="1"/>
          </a:p>
          <a:p>
            <a:pPr>
              <a:lnSpc>
                <a:spcPct val="150000"/>
              </a:lnSpc>
            </a:pPr>
            <a:r>
              <a:rPr lang="en-US" altLang="zh-CN" sz="2800" b="1">
                <a:sym typeface="+mn-ea"/>
              </a:rPr>
              <a:t>65                        64</a:t>
            </a:r>
            <a:endParaRPr lang="zh-CN" altLang="zh-CN" sz="2800" b="1"/>
          </a:p>
          <a:p>
            <a:pPr>
              <a:lnSpc>
                <a:spcPct val="150000"/>
              </a:lnSpc>
            </a:pPr>
            <a:r>
              <a:rPr lang="zh-CN" altLang="zh-CN" sz="2800" b="1">
                <a:solidFill>
                  <a:srgbClr val="FF0000"/>
                </a:solidFill>
                <a:sym typeface="+mn-ea"/>
              </a:rPr>
              <a:t>金属质量</a:t>
            </a:r>
            <a:r>
              <a:rPr lang="en-US" altLang="zh-CN" sz="2800" b="1">
                <a:solidFill>
                  <a:srgbClr val="FF0000"/>
                </a:solidFill>
                <a:sym typeface="+mn-ea"/>
              </a:rPr>
              <a:t>:65→64</a:t>
            </a:r>
            <a:r>
              <a:rPr lang="zh-CN" altLang="zh-CN" sz="2800" b="1">
                <a:solidFill>
                  <a:srgbClr val="FF0000"/>
                </a:solidFill>
                <a:sym typeface="+mn-ea"/>
              </a:rPr>
              <a:t>　减少</a:t>
            </a:r>
            <a:r>
              <a:rPr lang="en-US" altLang="zh-CN" sz="2800" b="1">
                <a:solidFill>
                  <a:srgbClr val="FF0000"/>
                </a:solidFill>
                <a:sym typeface="+mn-ea"/>
              </a:rPr>
              <a:t>1</a:t>
            </a:r>
            <a:endParaRPr lang="zh-CN" altLang="zh-CN" sz="2800" b="1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zh-CN" sz="2800" b="1">
                <a:sym typeface="+mn-ea"/>
              </a:rPr>
              <a:t>因此金属质量先增后减</a:t>
            </a:r>
            <a:r>
              <a:rPr lang="en-US" altLang="zh-CN" sz="2800" b="1">
                <a:sym typeface="+mn-ea"/>
              </a:rPr>
              <a:t>,</a:t>
            </a:r>
            <a:r>
              <a:rPr lang="zh-CN" altLang="zh-CN" sz="2800" b="1">
                <a:sym typeface="+mn-ea"/>
              </a:rPr>
              <a:t>图像表示质量变化</a:t>
            </a:r>
            <a:r>
              <a:rPr lang="en-US" altLang="zh-CN" sz="2800" b="1">
                <a:sym typeface="+mn-ea"/>
              </a:rPr>
              <a:t>:</a:t>
            </a:r>
            <a:endParaRPr lang="zh-CN" altLang="en-US" sz="2800" b="1"/>
          </a:p>
        </p:txBody>
      </p:sp>
      <p:pic>
        <p:nvPicPr>
          <p:cNvPr id="32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21095" y="1812290"/>
            <a:ext cx="1843405" cy="179451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6915" y="1812290"/>
            <a:ext cx="2061845" cy="179514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sz="quarter" idx="10"/>
          </p:nvPr>
        </p:nvSpPr>
        <p:spPr>
          <a:xfrm>
            <a:off x="449263" y="593302"/>
            <a:ext cx="10729912" cy="4802139"/>
          </a:xfrm>
        </p:spPr>
        <p:txBody>
          <a:bodyPr/>
          <a:lstStyle/>
          <a:p>
            <a:pPr marL="248285" indent="-248285">
              <a:lnSpc>
                <a:spcPct val="150000"/>
              </a:lnSpc>
            </a:pPr>
            <a:r>
              <a:rPr lang="en-US" sz="2800" b="1"/>
              <a:t>1.</a:t>
            </a:r>
            <a:r>
              <a:rPr lang="zh-CN" altLang="zh-CN" sz="2800" b="1"/>
              <a:t>向一定量的镁粉和锌粉的混合物中逐滴滴入硝酸铜溶液</a:t>
            </a:r>
            <a:r>
              <a:rPr lang="en-US" altLang="zh-CN" sz="2800" b="1"/>
              <a:t>,</a:t>
            </a:r>
            <a:r>
              <a:rPr lang="zh-CN" altLang="zh-CN" sz="2800" b="1"/>
              <a:t>相关量的变化如图。下列说法中错误的是</a:t>
            </a:r>
            <a:r>
              <a:rPr lang="en-US" altLang="zh-CN" sz="2800" b="1"/>
              <a:t>	(</a:t>
            </a:r>
            <a:r>
              <a:rPr lang="zh-CN" altLang="zh-CN" sz="2800" b="1"/>
              <a:t>　　</a:t>
            </a:r>
            <a:r>
              <a:rPr lang="en-US" altLang="zh-CN" sz="2800" b="1"/>
              <a:t>)</a:t>
            </a:r>
            <a:endParaRPr lang="en-US" altLang="zh-CN" sz="2800" b="1"/>
          </a:p>
          <a:p>
            <a:pPr marL="248285">
              <a:lnSpc>
                <a:spcPct val="150000"/>
              </a:lnSpc>
            </a:pPr>
            <a:r>
              <a:rPr lang="en-US" altLang="zh-CN" sz="2800" b="1"/>
              <a:t>A.</a:t>
            </a:r>
            <a:r>
              <a:rPr lang="en-US" altLang="zh-CN" sz="2800" b="1" i="1"/>
              <a:t>ab</a:t>
            </a:r>
            <a:r>
              <a:rPr lang="zh-CN" altLang="zh-CN" sz="2800" b="1"/>
              <a:t>段发生反应的化学方程式</a:t>
            </a:r>
            <a:r>
              <a:rPr lang="en-US" altLang="zh-CN" sz="2800" b="1"/>
              <a:t>:Mg+Cu(NO</a:t>
            </a:r>
            <a:r>
              <a:rPr lang="en-US" altLang="zh-CN" sz="2800" b="1" baseline="-25000"/>
              <a:t>3</a:t>
            </a:r>
            <a:r>
              <a:rPr lang="en-US" altLang="zh-CN" sz="2800" b="1"/>
              <a:t>)</a:t>
            </a:r>
            <a:r>
              <a:rPr lang="en-US" altLang="zh-CN" sz="2800" b="1" baseline="-25000"/>
              <a:t>2</a:t>
            </a:r>
            <a:r>
              <a:rPr lang="en-US" altLang="zh-CN" sz="2800" b="1" spc="-150"/>
              <a:t>=== </a:t>
            </a:r>
            <a:r>
              <a:rPr lang="en-US" altLang="zh-CN" sz="2800" b="1"/>
              <a:t>Cu+Mg(NO</a:t>
            </a:r>
            <a:r>
              <a:rPr lang="en-US" altLang="zh-CN" sz="2800" b="1" baseline="-25000"/>
              <a:t>3</a:t>
            </a:r>
            <a:r>
              <a:rPr lang="en-US" altLang="zh-CN" sz="2800" b="1"/>
              <a:t>)</a:t>
            </a:r>
            <a:r>
              <a:rPr lang="en-US" altLang="zh-CN" sz="2800" b="1" baseline="-25000"/>
              <a:t>2</a:t>
            </a:r>
            <a:endParaRPr lang="zh-CN" altLang="zh-CN" sz="2800" b="1"/>
          </a:p>
          <a:p>
            <a:pPr marL="248285">
              <a:lnSpc>
                <a:spcPct val="150000"/>
              </a:lnSpc>
            </a:pPr>
            <a:r>
              <a:rPr lang="en-US" altLang="zh-CN" sz="2800" b="1"/>
              <a:t>B.</a:t>
            </a:r>
            <a:r>
              <a:rPr lang="en-US" altLang="zh-CN" sz="2800" b="1" i="1"/>
              <a:t>b</a:t>
            </a:r>
            <a:r>
              <a:rPr lang="zh-CN" altLang="zh-CN" sz="2800" b="1"/>
              <a:t>点对应的溶液是蓝色的</a:t>
            </a:r>
            <a:endParaRPr lang="zh-CN" altLang="zh-CN" sz="2800" b="1"/>
          </a:p>
          <a:p>
            <a:pPr marL="248285">
              <a:lnSpc>
                <a:spcPct val="150000"/>
              </a:lnSpc>
            </a:pPr>
            <a:r>
              <a:rPr lang="en-US" altLang="zh-CN" sz="2800" b="1"/>
              <a:t>C.</a:t>
            </a:r>
            <a:r>
              <a:rPr lang="zh-CN" altLang="zh-CN" sz="2800" b="1"/>
              <a:t>取</a:t>
            </a:r>
            <a:r>
              <a:rPr lang="en-US" altLang="zh-CN" sz="2800" b="1" i="1"/>
              <a:t>c</a:t>
            </a:r>
            <a:r>
              <a:rPr lang="zh-CN" altLang="zh-CN" sz="2800" b="1"/>
              <a:t>点的固体加稀盐酸</a:t>
            </a:r>
            <a:r>
              <a:rPr lang="en-US" altLang="zh-CN" sz="2800" b="1"/>
              <a:t>,</a:t>
            </a:r>
            <a:r>
              <a:rPr lang="zh-CN" altLang="zh-CN" sz="2800" b="1"/>
              <a:t>没有气泡产生</a:t>
            </a:r>
            <a:endParaRPr lang="zh-CN" altLang="zh-CN" sz="2800" b="1"/>
          </a:p>
          <a:p>
            <a:pPr marL="248285">
              <a:lnSpc>
                <a:spcPct val="150000"/>
              </a:lnSpc>
            </a:pPr>
            <a:r>
              <a:rPr lang="en-US" altLang="zh-CN" sz="2800" b="1"/>
              <a:t>D.</a:t>
            </a:r>
            <a:r>
              <a:rPr lang="en-US" altLang="zh-CN" sz="2800" b="1" i="1"/>
              <a:t>d</a:t>
            </a:r>
            <a:r>
              <a:rPr lang="zh-CN" altLang="zh-CN" sz="2800" b="1"/>
              <a:t>点对应的溶液中含有</a:t>
            </a:r>
            <a:r>
              <a:rPr lang="en-US" altLang="zh-CN" sz="2800" b="1"/>
              <a:t>3</a:t>
            </a:r>
            <a:r>
              <a:rPr lang="zh-CN" altLang="zh-CN" sz="2800" b="1"/>
              <a:t>种金属离子</a:t>
            </a:r>
            <a:endParaRPr lang="zh-CN" altLang="zh-CN" sz="2800" b="1"/>
          </a:p>
          <a:p>
            <a:pPr marL="248285" indent="-248285"/>
            <a:endParaRPr lang="zh-CN" altLang="zh-CN"/>
          </a:p>
          <a:p>
            <a:endParaRPr lang="zh-CN" altLang="en-US"/>
          </a:p>
        </p:txBody>
      </p:sp>
      <p:pic>
        <p:nvPicPr>
          <p:cNvPr id="3" name="24HBHXFA56.EPS" descr="id:2147500117;FounderCES"/>
          <p:cNvPicPr/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10733" y="2925872"/>
            <a:ext cx="2619316" cy="2091794"/>
          </a:xfrm>
          <a:prstGeom prst="rect">
            <a:avLst/>
          </a:prstGeom>
        </p:spPr>
      </p:pic>
      <p:sp>
        <p:nvSpPr>
          <p:cNvPr id="5" name="文本占位符 1"/>
          <p:cNvSpPr txBox="1"/>
          <p:nvPr/>
        </p:nvSpPr>
        <p:spPr>
          <a:xfrm>
            <a:off x="7265614" y="1527763"/>
            <a:ext cx="310910" cy="436461"/>
          </a:xfrm>
          <a:prstGeom prst="rect">
            <a:avLst/>
          </a:prstGeom>
        </p:spPr>
        <p:txBody>
          <a:bodyPr wrap="none" lIns="36000" tIns="36000" rIns="36000" bIns="0">
            <a:spAutoFit/>
          </a:bodyPr>
          <a:lstStyle>
            <a:lvl1pPr marL="0" indent="0" algn="l" defTabSz="12192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2600" b="1" kern="1200" spc="120" baseline="0">
                <a:solidFill>
                  <a:srgbClr val="E46C0A"/>
                </a:solidFill>
                <a:latin typeface="+mn-lt"/>
                <a:ea typeface="+mn-ea"/>
                <a:cs typeface="+mn-cs"/>
              </a:defRPr>
            </a:lvl1pPr>
            <a:lvl2pPr marL="0" indent="0" algn="l" defTabSz="1219200" rtl="0" eaLnBrk="1" latinLnBrk="0" hangingPunct="1">
              <a:lnSpc>
                <a:spcPct val="150000"/>
              </a:lnSpc>
              <a:spcBef>
                <a:spcPts val="0"/>
              </a:spcBef>
              <a:buFontTx/>
              <a:buNone/>
              <a:defRPr sz="2600" kern="1200" spc="12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0" indent="0" algn="l" defTabSz="1219200" rtl="0" eaLnBrk="1" latinLnBrk="0" hangingPunct="1">
              <a:lnSpc>
                <a:spcPct val="150000"/>
              </a:lnSpc>
              <a:spcBef>
                <a:spcPts val="0"/>
              </a:spcBef>
              <a:buFontTx/>
              <a:buNone/>
              <a:defRPr sz="2600" b="1" kern="1200" spc="120" baseline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+mn-cs"/>
              </a:defRPr>
            </a:lvl3pPr>
            <a:lvl4pPr marL="0" indent="0" algn="l" defTabSz="1219200" rtl="0" eaLnBrk="1" latinLnBrk="0" hangingPunct="1">
              <a:lnSpc>
                <a:spcPct val="150000"/>
              </a:lnSpc>
              <a:spcBef>
                <a:spcPts val="0"/>
              </a:spcBef>
              <a:buFontTx/>
              <a:buNone/>
              <a:defRPr sz="2600" kern="1200" spc="1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1219200" rtl="0" eaLnBrk="1" latinLnBrk="0" hangingPunct="1">
              <a:lnSpc>
                <a:spcPct val="150000"/>
              </a:lnSpc>
              <a:spcBef>
                <a:spcPts val="0"/>
              </a:spcBef>
              <a:buFontTx/>
              <a:buNone/>
              <a:defRPr sz="2600" kern="1200" spc="1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165" indent="-304800" algn="l" defTabSz="1219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1765" indent="-304800" algn="l" defTabSz="1219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365" indent="-304800" algn="l" defTabSz="1219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0965" indent="-304800" algn="l" defTabSz="1219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/>
              <a:t>B</a:t>
            </a:r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sz="quarter" idx="10"/>
          </p:nvPr>
        </p:nvSpPr>
        <p:spPr>
          <a:xfrm>
            <a:off x="982663" y="448522"/>
            <a:ext cx="10729912" cy="1202051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2800" b="1"/>
              <a:t>2.</a:t>
            </a:r>
            <a:r>
              <a:rPr lang="zh-CN" altLang="zh-CN" sz="2800" b="1"/>
              <a:t>向一定质量</a:t>
            </a:r>
            <a:r>
              <a:rPr lang="en-US" altLang="zh-CN" sz="2800" b="1"/>
              <a:t>AgNO</a:t>
            </a:r>
            <a:r>
              <a:rPr lang="en-US" altLang="zh-CN" sz="2800" b="1" baseline="-25000"/>
              <a:t>3</a:t>
            </a:r>
            <a:r>
              <a:rPr lang="zh-CN" altLang="zh-CN" sz="2800" b="1"/>
              <a:t>和</a:t>
            </a:r>
            <a:r>
              <a:rPr lang="en-US" altLang="zh-CN" sz="2800" b="1"/>
              <a:t>Cu(NO</a:t>
            </a:r>
            <a:r>
              <a:rPr lang="en-US" altLang="zh-CN" sz="2800" b="1" baseline="-25000"/>
              <a:t>3</a:t>
            </a:r>
            <a:r>
              <a:rPr lang="en-US" altLang="zh-CN" sz="2800" b="1"/>
              <a:t>)</a:t>
            </a:r>
            <a:r>
              <a:rPr lang="en-US" altLang="zh-CN" sz="2800" b="1" baseline="-25000"/>
              <a:t>2</a:t>
            </a:r>
            <a:r>
              <a:rPr lang="zh-CN" altLang="zh-CN" sz="2800" b="1"/>
              <a:t>的混合溶液中逐渐加入足量的锌粒</a:t>
            </a:r>
            <a:r>
              <a:rPr lang="en-US" altLang="zh-CN" sz="2800" b="1"/>
              <a:t>,</a:t>
            </a:r>
            <a:r>
              <a:rPr lang="zh-CN" altLang="zh-CN" sz="2800" b="1"/>
              <a:t>下列图像不能正确反映对应关系的是</a:t>
            </a:r>
            <a:r>
              <a:rPr lang="en-US" altLang="zh-CN" sz="2800" b="1"/>
              <a:t>	(</a:t>
            </a:r>
            <a:r>
              <a:rPr lang="zh-CN" altLang="zh-CN" sz="2800" b="1"/>
              <a:t>　　</a:t>
            </a:r>
            <a:r>
              <a:rPr lang="en-US" altLang="zh-CN" sz="2800" b="1"/>
              <a:t>)</a:t>
            </a:r>
            <a:endParaRPr lang="zh-CN" altLang="en-US" sz="2800" b="1"/>
          </a:p>
        </p:txBody>
      </p:sp>
      <p:pic>
        <p:nvPicPr>
          <p:cNvPr id="3" name="22HBZHX50.EPS" descr="id:2147500124;FounderCES"/>
          <p:cNvPicPr/>
          <p:nvPr/>
        </p:nvPicPr>
        <p:blipFill>
          <a:blip r:embed="rId1"/>
          <a:stretch>
            <a:fillRect/>
          </a:stretch>
        </p:blipFill>
        <p:spPr>
          <a:xfrm>
            <a:off x="2821305" y="2346325"/>
            <a:ext cx="4826000" cy="3710940"/>
          </a:xfrm>
          <a:prstGeom prst="rect">
            <a:avLst/>
          </a:prstGeom>
        </p:spPr>
      </p:pic>
      <p:sp>
        <p:nvSpPr>
          <p:cNvPr id="5" name="文本占位符 1"/>
          <p:cNvSpPr txBox="1"/>
          <p:nvPr/>
        </p:nvSpPr>
        <p:spPr>
          <a:xfrm>
            <a:off x="7809615" y="1331066"/>
            <a:ext cx="310910" cy="436461"/>
          </a:xfrm>
          <a:prstGeom prst="rect">
            <a:avLst/>
          </a:prstGeom>
        </p:spPr>
        <p:txBody>
          <a:bodyPr wrap="none" lIns="36000" tIns="36000" rIns="36000" bIns="0">
            <a:spAutoFit/>
          </a:bodyPr>
          <a:lstStyle>
            <a:lvl1pPr marL="0" indent="0" algn="l" defTabSz="12192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2600" b="1" kern="1200" spc="120" baseline="0">
                <a:solidFill>
                  <a:srgbClr val="E46C0A"/>
                </a:solidFill>
                <a:latin typeface="+mn-lt"/>
                <a:ea typeface="+mn-ea"/>
                <a:cs typeface="+mn-cs"/>
              </a:defRPr>
            </a:lvl1pPr>
            <a:lvl2pPr marL="0" indent="0" algn="l" defTabSz="1219200" rtl="0" eaLnBrk="1" latinLnBrk="0" hangingPunct="1">
              <a:lnSpc>
                <a:spcPct val="150000"/>
              </a:lnSpc>
              <a:spcBef>
                <a:spcPts val="0"/>
              </a:spcBef>
              <a:buFontTx/>
              <a:buNone/>
              <a:defRPr sz="2600" kern="1200" spc="12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0" indent="0" algn="l" defTabSz="1219200" rtl="0" eaLnBrk="1" latinLnBrk="0" hangingPunct="1">
              <a:lnSpc>
                <a:spcPct val="150000"/>
              </a:lnSpc>
              <a:spcBef>
                <a:spcPts val="0"/>
              </a:spcBef>
              <a:buFontTx/>
              <a:buNone/>
              <a:defRPr sz="2600" b="1" kern="1200" spc="120" baseline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+mn-cs"/>
              </a:defRPr>
            </a:lvl3pPr>
            <a:lvl4pPr marL="0" indent="0" algn="l" defTabSz="1219200" rtl="0" eaLnBrk="1" latinLnBrk="0" hangingPunct="1">
              <a:lnSpc>
                <a:spcPct val="150000"/>
              </a:lnSpc>
              <a:spcBef>
                <a:spcPts val="0"/>
              </a:spcBef>
              <a:buFontTx/>
              <a:buNone/>
              <a:defRPr sz="2600" kern="1200" spc="1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1219200" rtl="0" eaLnBrk="1" latinLnBrk="0" hangingPunct="1">
              <a:lnSpc>
                <a:spcPct val="150000"/>
              </a:lnSpc>
              <a:spcBef>
                <a:spcPts val="0"/>
              </a:spcBef>
              <a:buFontTx/>
              <a:buNone/>
              <a:defRPr sz="2600" kern="1200" spc="1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165" indent="-304800" algn="l" defTabSz="1219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1765" indent="-304800" algn="l" defTabSz="1219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365" indent="-304800" algn="l" defTabSz="1219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0965" indent="-304800" algn="l" defTabSz="1219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/>
              <a:t>B</a:t>
            </a:r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588010" y="533400"/>
            <a:ext cx="10887710" cy="55968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>
              <a:lnSpc>
                <a:spcPct val="150000"/>
              </a:lnSpc>
            </a:pPr>
            <a:r>
              <a:rPr lang="zh-CN" sz="3600" b="1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课堂总结</a:t>
            </a:r>
            <a:r>
              <a:rPr lang="en-US" sz="3600" b="1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pitchFamily="18" charset="0"/>
              </a:rPr>
              <a:t>---</a:t>
            </a:r>
            <a:r>
              <a:rPr lang="zh-CN" sz="3600" b="1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做题思路</a:t>
            </a:r>
            <a:r>
              <a:rPr lang="en-US" sz="36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pitchFamily="18" charset="0"/>
              </a:rPr>
              <a:t></a:t>
            </a:r>
            <a:r>
              <a:rPr lang="en-US" sz="32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pitchFamily="18" charset="0"/>
              </a:rPr>
              <a:t>1.</a:t>
            </a:r>
            <a:r>
              <a:rPr lang="zh-CN" sz="3200" b="1">
                <a:latin typeface="Calibri" panose="020F0502020204030204" charset="0"/>
                <a:ea typeface="宋体" panose="02010600030101010101" pitchFamily="2" charset="-122"/>
              </a:rPr>
              <a:t>先看横纵坐标</a:t>
            </a:r>
            <a:r>
              <a:rPr lang="en-US" sz="32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pitchFamily="18" charset="0"/>
              </a:rPr>
              <a:t> 2.</a:t>
            </a:r>
            <a:r>
              <a:rPr lang="zh-CN" sz="3200" b="1">
                <a:latin typeface="Calibri" panose="020F0502020204030204" charset="0"/>
                <a:ea typeface="宋体" panose="02010600030101010101" pitchFamily="2" charset="-122"/>
              </a:rPr>
              <a:t>看谁多谁少，谁少由它决定产生氢气的量</a:t>
            </a:r>
            <a:r>
              <a:rPr lang="en-US" sz="32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pitchFamily="18" charset="0"/>
              </a:rPr>
              <a:t> 3.</a:t>
            </a:r>
            <a:r>
              <a:rPr lang="zh-CN" sz="3200" b="1">
                <a:latin typeface="Calibri" panose="020F0502020204030204" charset="0"/>
                <a:ea typeface="宋体" panose="02010600030101010101" pitchFamily="2" charset="-122"/>
              </a:rPr>
              <a:t>酸少</a:t>
            </a:r>
            <a:r>
              <a:rPr lang="en-US" sz="3200" b="1">
                <a:latin typeface="Calibri" panose="020F0502020204030204" charset="0"/>
                <a:ea typeface="宋体" panose="02010600030101010101" pitchFamily="2" charset="-122"/>
              </a:rPr>
              <a:t>-------</a:t>
            </a:r>
            <a:r>
              <a:rPr lang="zh-CN" sz="3200" b="1">
                <a:latin typeface="Calibri" panose="020F0502020204030204" charset="0"/>
                <a:ea typeface="宋体" panose="02010600030101010101" pitchFamily="2" charset="-122"/>
              </a:rPr>
              <a:t>产生氢气一样多</a:t>
            </a:r>
            <a:r>
              <a:rPr lang="en-US" sz="32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pitchFamily="18" charset="0"/>
              </a:rPr>
              <a:t>  </a:t>
            </a:r>
            <a:r>
              <a:rPr lang="zh-CN" sz="3200" b="1">
                <a:latin typeface="Calibri" panose="020F0502020204030204" charset="0"/>
                <a:ea typeface="宋体" panose="02010600030101010101" pitchFamily="2" charset="-122"/>
              </a:rPr>
              <a:t>金属少</a:t>
            </a:r>
            <a:r>
              <a:rPr lang="en-US" sz="32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pitchFamily="18" charset="0"/>
              </a:rPr>
              <a:t>-------</a:t>
            </a:r>
            <a:r>
              <a:rPr lang="zh-CN" sz="3200" b="1">
                <a:latin typeface="Calibri" panose="020F0502020204030204" charset="0"/>
                <a:ea typeface="宋体" panose="02010600030101010101" pitchFamily="2" charset="-122"/>
              </a:rPr>
              <a:t>相对原子质量小的产生氢气多（化合价相同）</a:t>
            </a:r>
            <a:r>
              <a:rPr lang="en-US" sz="32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pitchFamily="18" charset="0"/>
              </a:rPr>
              <a:t>4.</a:t>
            </a:r>
            <a:r>
              <a:rPr lang="zh-CN" sz="3200" b="1">
                <a:latin typeface="Calibri" panose="020F0502020204030204" charset="0"/>
                <a:ea typeface="宋体" panose="02010600030101010101" pitchFamily="2" charset="-122"/>
              </a:rPr>
              <a:t>金属与盐溶液的反应：看进去的质量和析出固体的质量分析固体质量及溶液质量</a:t>
            </a:r>
            <a:r>
              <a:rPr lang="en-US" sz="32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pitchFamily="18" charset="0"/>
              </a:rPr>
              <a:t></a:t>
            </a:r>
            <a:r>
              <a:rPr lang="en-US" sz="1050" b="0">
                <a:latin typeface="Calibri" panose="020F0502020204030204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zh-CN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664210" y="436880"/>
            <a:ext cx="8946515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1.</a:t>
            </a:r>
            <a:r>
              <a:rPr lang="zh-CN" sz="2800" b="1">
                <a:ea typeface="宋体" panose="02010600030101010101" pitchFamily="2" charset="-122"/>
              </a:rPr>
              <a:t>如图所示的四个图像，分别对应四种过程，其中正确的是（</a:t>
            </a:r>
            <a:r>
              <a:rPr 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   )</a:t>
            </a:r>
            <a:endParaRPr lang="zh-CN" altLang="en-US" sz="2800" b="1"/>
          </a:p>
        </p:txBody>
      </p:sp>
      <p:pic>
        <p:nvPicPr>
          <p:cNvPr id="2" name="图片 1"/>
          <p:cNvPicPr/>
          <p:nvPr/>
        </p:nvPicPr>
        <p:blipFill>
          <a:blip r:embed="rId1"/>
          <a:stretch>
            <a:fillRect/>
          </a:stretch>
        </p:blipFill>
        <p:spPr>
          <a:xfrm>
            <a:off x="924560" y="3997325"/>
            <a:ext cx="9471660" cy="212788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1" name="文本框 100"/>
          <p:cNvSpPr txBox="1"/>
          <p:nvPr/>
        </p:nvSpPr>
        <p:spPr>
          <a:xfrm>
            <a:off x="664210" y="664845"/>
            <a:ext cx="10996295" cy="2515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>
              <a:lnSpc>
                <a:spcPct val="150000"/>
              </a:lnSpc>
            </a:pPr>
            <a:r>
              <a:rPr lang="en-US" sz="1050" b="1">
                <a:latin typeface="宋体" panose="02010600030101010101" pitchFamily="2" charset="-122"/>
                <a:ea typeface="宋体" panose="02010600030101010101" pitchFamily="2" charset="-122"/>
              </a:rPr>
              <a:t> </a:t>
            </a:r>
            <a:r>
              <a:rPr lang="zh-CN" sz="1050" b="1">
                <a:ea typeface="宋体" panose="02010600030101010101" pitchFamily="2" charset="-122"/>
              </a:rPr>
              <a:t></a:t>
            </a:r>
            <a:r>
              <a:rPr lang="zh-CN" sz="2800" b="1">
                <a:ea typeface="宋体" panose="02010600030101010101" pitchFamily="2" charset="-122"/>
              </a:rPr>
              <a:t>A.①分别向等质量Mg和Cu中加入足量等质量、等浓度的稀硫酸B.②分别向等质量且足量的Zn中加入等质量、不同浓度的稀硫酸C.③分别向等质量且足量的Mg和Zn中加入等质量、等浓度的稀硫酸</a:t>
            </a:r>
            <a:endParaRPr lang="zh-CN" altLang="en-US" sz="2800" b="1"/>
          </a:p>
        </p:txBody>
      </p:sp>
      <p:sp>
        <p:nvSpPr>
          <p:cNvPr id="102" name="文本框 101"/>
          <p:cNvSpPr txBox="1"/>
          <p:nvPr/>
        </p:nvSpPr>
        <p:spPr>
          <a:xfrm>
            <a:off x="664210" y="3088005"/>
            <a:ext cx="10840085" cy="6838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1050" b="0">
                <a:ea typeface="宋体" panose="02010600030101010101" pitchFamily="2" charset="-122"/>
              </a:rPr>
              <a:t></a:t>
            </a:r>
            <a:r>
              <a:rPr lang="zh-CN" sz="2800" b="1">
                <a:ea typeface="宋体" panose="02010600030101010101" pitchFamily="2" charset="-122"/>
              </a:rPr>
              <a:t>D.④分别向等质量的Mg和Zn中加入等质量、等浓度且足量的稀硫酸</a:t>
            </a:r>
            <a:endParaRPr lang="zh-CN" altLang="en-US" sz="2800" b="1"/>
          </a:p>
        </p:txBody>
      </p:sp>
      <p:sp>
        <p:nvSpPr>
          <p:cNvPr id="4" name="文本框 3"/>
          <p:cNvSpPr txBox="1"/>
          <p:nvPr/>
        </p:nvSpPr>
        <p:spPr>
          <a:xfrm>
            <a:off x="1845945" y="806450"/>
            <a:ext cx="47625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3200">
                <a:solidFill>
                  <a:srgbClr val="FF0000"/>
                </a:solidFill>
              </a:rPr>
              <a:t>C</a:t>
            </a:r>
            <a:endParaRPr lang="en-US" altLang="zh-CN" sz="32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" name="文本框 101"/>
          <p:cNvSpPr txBox="1"/>
          <p:nvPr/>
        </p:nvSpPr>
        <p:spPr>
          <a:xfrm>
            <a:off x="1021715" y="749935"/>
            <a:ext cx="9564370" cy="46158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>
              <a:lnSpc>
                <a:spcPct val="150000"/>
              </a:lnSpc>
            </a:pPr>
            <a:r>
              <a:rPr lang="en-US" sz="2800" b="1">
                <a:latin typeface="宋体" panose="02010600030101010101" pitchFamily="2" charset="-122"/>
              </a:rPr>
              <a:t>2.</a:t>
            </a:r>
            <a:r>
              <a:rPr lang="zh-CN" sz="2800" b="1">
                <a:ea typeface="宋体" panose="02010600030101010101" pitchFamily="2" charset="-122"/>
              </a:rPr>
              <a:t>等质量的</a:t>
            </a:r>
            <a:r>
              <a:rPr lang="zh-CN" sz="2800" b="1">
                <a:ea typeface="宋体" panose="02010600030101010101" pitchFamily="2" charset="-122"/>
                <a:cs typeface="Courier New" panose="02070309020205020404" charset="0"/>
              </a:rPr>
              <a:t>X、Y两种金属分别和足量的同体积、同浓度的盐酸反应，产生气体的质量与时间的关系如图所示。下列说法中</a:t>
            </a: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  <a:cs typeface="Courier New" panose="02070309020205020404" charset="0"/>
              </a:rPr>
              <a:t>不</a:t>
            </a:r>
            <a:r>
              <a:rPr lang="zh-CN" sz="2800" b="1">
                <a:ea typeface="宋体" panose="02010600030101010101" pitchFamily="2" charset="-122"/>
                <a:cs typeface="Courier New" panose="02070309020205020404" charset="0"/>
              </a:rPr>
              <a:t>正确的是(        ) A．</a:t>
            </a:r>
            <a:r>
              <a:rPr lang="en-US" sz="2800" b="1">
                <a:latin typeface="宋体" panose="02010600030101010101" pitchFamily="2" charset="-122"/>
                <a:cs typeface="Courier New" panose="02070309020205020404" charset="0"/>
              </a:rPr>
              <a:t>t</a:t>
            </a:r>
            <a:r>
              <a:rPr lang="en-US" sz="2800" b="1" baseline="-25000">
                <a:latin typeface="宋体" panose="02010600030101010101" pitchFamily="2" charset="-122"/>
                <a:cs typeface="Courier New" panose="02070309020205020404" charset="0"/>
              </a:rPr>
              <a:t>1</a:t>
            </a:r>
            <a:r>
              <a:rPr lang="zh-CN" sz="2800" b="1">
                <a:ea typeface="宋体" panose="02010600030101010101" pitchFamily="2" charset="-122"/>
              </a:rPr>
              <a:t>时，产生气体的质量：</a:t>
            </a:r>
            <a:r>
              <a:rPr lang="zh-CN" sz="2800" b="1">
                <a:ea typeface="宋体" panose="02010600030101010101" pitchFamily="2" charset="-122"/>
                <a:cs typeface="Courier New" panose="02070309020205020404" charset="0"/>
              </a:rPr>
              <a:t>X＞Y </a:t>
            </a:r>
            <a:endParaRPr lang="zh-CN" sz="2800" b="1">
              <a:ea typeface="宋体" panose="02010600030101010101" pitchFamily="2" charset="-122"/>
              <a:cs typeface="Courier New" panose="02070309020205020404" charset="0"/>
            </a:endParaRPr>
          </a:p>
          <a:p>
            <a:pPr indent="0">
              <a:lnSpc>
                <a:spcPct val="150000"/>
              </a:lnSpc>
            </a:pPr>
            <a:r>
              <a:rPr lang="zh-CN" sz="2800" b="1">
                <a:ea typeface="宋体" panose="02010600030101010101" pitchFamily="2" charset="-122"/>
                <a:cs typeface="Courier New" panose="02070309020205020404" charset="0"/>
              </a:rPr>
              <a:t>B．</a:t>
            </a:r>
            <a:r>
              <a:rPr lang="en-US" sz="2800" b="1">
                <a:latin typeface="宋体" panose="02010600030101010101" pitchFamily="2" charset="-122"/>
                <a:cs typeface="Courier New" panose="02070309020205020404" charset="0"/>
              </a:rPr>
              <a:t>t</a:t>
            </a:r>
            <a:r>
              <a:rPr lang="en-US" sz="2800" b="1" baseline="-25000">
                <a:latin typeface="宋体" panose="02010600030101010101" pitchFamily="2" charset="-122"/>
                <a:cs typeface="Courier New" panose="02070309020205020404" charset="0"/>
              </a:rPr>
              <a:t>2</a:t>
            </a:r>
            <a:r>
              <a:rPr lang="zh-CN" sz="2800" b="1">
                <a:ea typeface="宋体" panose="02010600030101010101" pitchFamily="2" charset="-122"/>
              </a:rPr>
              <a:t>时，消耗金属的质量：</a:t>
            </a:r>
            <a:r>
              <a:rPr lang="zh-CN" sz="2800" b="1">
                <a:ea typeface="宋体" panose="02010600030101010101" pitchFamily="2" charset="-122"/>
                <a:cs typeface="Courier New" panose="02070309020205020404" charset="0"/>
              </a:rPr>
              <a:t>X＞Y C．</a:t>
            </a:r>
            <a:r>
              <a:rPr lang="en-US" sz="2800" b="1">
                <a:latin typeface="宋体" panose="02010600030101010101" pitchFamily="2" charset="-122"/>
                <a:cs typeface="Courier New" panose="02070309020205020404" charset="0"/>
              </a:rPr>
              <a:t>t</a:t>
            </a:r>
            <a:r>
              <a:rPr lang="en-US" sz="2800" b="1" baseline="-25000">
                <a:latin typeface="宋体" panose="02010600030101010101" pitchFamily="2" charset="-122"/>
                <a:cs typeface="Courier New" panose="02070309020205020404" charset="0"/>
              </a:rPr>
              <a:t>3</a:t>
            </a:r>
            <a:r>
              <a:rPr lang="zh-CN" sz="2800" b="1">
                <a:ea typeface="宋体" panose="02010600030101010101" pitchFamily="2" charset="-122"/>
              </a:rPr>
              <a:t>时，消耗金属的质量：</a:t>
            </a:r>
            <a:r>
              <a:rPr lang="zh-CN" sz="2800" b="1">
                <a:ea typeface="宋体" panose="02010600030101010101" pitchFamily="2" charset="-122"/>
                <a:cs typeface="Courier New" panose="02070309020205020404" charset="0"/>
              </a:rPr>
              <a:t>X＝Y </a:t>
            </a:r>
            <a:endParaRPr lang="zh-CN" sz="2800" b="1">
              <a:ea typeface="宋体" panose="02010600030101010101" pitchFamily="2" charset="-122"/>
              <a:cs typeface="Courier New" panose="02070309020205020404" charset="0"/>
            </a:endParaRPr>
          </a:p>
          <a:p>
            <a:pPr indent="0">
              <a:lnSpc>
                <a:spcPct val="150000"/>
              </a:lnSpc>
            </a:pPr>
            <a:r>
              <a:rPr lang="zh-CN" sz="2800" b="1">
                <a:ea typeface="宋体" panose="02010600030101010101" pitchFamily="2" charset="-122"/>
                <a:cs typeface="Courier New" panose="02070309020205020404" charset="0"/>
              </a:rPr>
              <a:t>D．</a:t>
            </a:r>
            <a:r>
              <a:rPr lang="en-US" sz="2800" b="1">
                <a:latin typeface="宋体" panose="02010600030101010101" pitchFamily="2" charset="-122"/>
                <a:cs typeface="Courier New" panose="02070309020205020404" charset="0"/>
              </a:rPr>
              <a:t>t</a:t>
            </a:r>
            <a:r>
              <a:rPr lang="en-US" sz="2800" b="1" baseline="-25000">
                <a:latin typeface="宋体" panose="02010600030101010101" pitchFamily="2" charset="-122"/>
                <a:cs typeface="Courier New" panose="02070309020205020404" charset="0"/>
              </a:rPr>
              <a:t>3</a:t>
            </a:r>
            <a:r>
              <a:rPr lang="zh-CN" sz="2800" b="1">
                <a:ea typeface="宋体" panose="02010600030101010101" pitchFamily="2" charset="-122"/>
              </a:rPr>
              <a:t>时，消耗盐酸的质量：</a:t>
            </a:r>
            <a:r>
              <a:rPr lang="zh-CN" sz="2800" b="1">
                <a:ea typeface="宋体" panose="02010600030101010101" pitchFamily="2" charset="-122"/>
                <a:cs typeface="Courier New" panose="02070309020205020404" charset="0"/>
              </a:rPr>
              <a:t>X＝Y </a:t>
            </a:r>
            <a:endParaRPr lang="zh-CN" altLang="en-US" sz="2800" b="1"/>
          </a:p>
        </p:txBody>
      </p:sp>
      <p:pic>
        <p:nvPicPr>
          <p:cNvPr id="10" name="图片 10" descr="10A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6640" y="2732405"/>
            <a:ext cx="2982595" cy="237109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3866515" y="2272030"/>
            <a:ext cx="5422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</a:rPr>
              <a:t>D</a:t>
            </a:r>
            <a:endParaRPr lang="en-US" altLang="zh-CN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" name="文本框 101"/>
          <p:cNvSpPr txBox="1"/>
          <p:nvPr/>
        </p:nvSpPr>
        <p:spPr>
          <a:xfrm>
            <a:off x="384810" y="675640"/>
            <a:ext cx="11420475" cy="32302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>
              <a:lnSpc>
                <a:spcPct val="150000"/>
              </a:lnSpc>
            </a:pPr>
            <a:r>
              <a:rPr lang="en-US" b="0">
                <a:latin typeface="Tahoma" panose="020B0604030504040204" charset="0"/>
                <a:ea typeface="微软雅黑" panose="020B0503020204020204" pitchFamily="34" charset="-122"/>
              </a:rPr>
              <a:t>3</a:t>
            </a:r>
            <a:r>
              <a:rPr lang="zh-CN" b="0">
                <a:latin typeface="Tahoma" panose="020B0604030504040204" charset="0"/>
                <a:ea typeface="微软雅黑" panose="020B0503020204020204" pitchFamily="34" charset="-122"/>
              </a:rPr>
              <a:t>．托盘天平左、右两边各放一只质量相等的烧杯，在两只烧杯中加入等质量、等质量分数的稀盐酸，此时天平保持平衡。然后在左盘烧杯中加入</a:t>
            </a:r>
            <a:r>
              <a:rPr lang="en-US" b="0">
                <a:latin typeface="Tahoma" panose="020B0604030504040204" charset="0"/>
                <a:ea typeface="微软雅黑" panose="020B0503020204020204" pitchFamily="34" charset="-122"/>
              </a:rPr>
              <a:t>5 g</a:t>
            </a:r>
            <a:r>
              <a:rPr lang="zh-CN" b="0">
                <a:latin typeface="Tahoma" panose="020B0604030504040204" charset="0"/>
                <a:ea typeface="微软雅黑" panose="020B0503020204020204" pitchFamily="34" charset="-122"/>
              </a:rPr>
              <a:t>锌粒，在右盘烧杯中加入</a:t>
            </a:r>
            <a:r>
              <a:rPr lang="en-US" b="0">
                <a:latin typeface="Tahoma" panose="020B0604030504040204" charset="0"/>
                <a:ea typeface="微软雅黑" panose="020B0503020204020204" pitchFamily="34" charset="-122"/>
              </a:rPr>
              <a:t>5 g</a:t>
            </a:r>
            <a:r>
              <a:rPr lang="zh-CN" b="0">
                <a:latin typeface="Tahoma" panose="020B0604030504040204" charset="0"/>
                <a:ea typeface="微软雅黑" panose="020B0503020204020204" pitchFamily="34" charset="-122"/>
              </a:rPr>
              <a:t>铁粉，充分反应后，两烧杯底部均有固体剩余，则此时天平</a:t>
            </a:r>
            <a:r>
              <a:rPr lang="en-US" b="0">
                <a:latin typeface="Tahoma" panose="020B0604030504040204" charset="0"/>
                <a:ea typeface="微软雅黑" panose="020B0503020204020204" pitchFamily="34" charset="-122"/>
              </a:rPr>
              <a:t>(           )  A</a:t>
            </a:r>
            <a:r>
              <a:rPr lang="zh-CN" b="0">
                <a:latin typeface="Tahoma" panose="020B0604030504040204" charset="0"/>
                <a:ea typeface="微软雅黑" panose="020B0503020204020204" pitchFamily="34" charset="-122"/>
              </a:rPr>
              <a:t>．偏向左边</a:t>
            </a:r>
            <a:r>
              <a:rPr lang="en-US" b="0">
                <a:latin typeface="Tahoma" panose="020B0604030504040204" charset="0"/>
                <a:ea typeface="微软雅黑" panose="020B0503020204020204" pitchFamily="34" charset="-122"/>
              </a:rPr>
              <a:t>         B</a:t>
            </a:r>
            <a:r>
              <a:rPr lang="zh-CN" b="0">
                <a:latin typeface="Tahoma" panose="020B0604030504040204" charset="0"/>
                <a:ea typeface="微软雅黑" panose="020B0503020204020204" pitchFamily="34" charset="-122"/>
              </a:rPr>
              <a:t>．偏向右边</a:t>
            </a:r>
            <a:r>
              <a:rPr lang="en-US" b="0">
                <a:latin typeface="Tahoma" panose="020B0604030504040204" charset="0"/>
                <a:ea typeface="微软雅黑" panose="020B0503020204020204" pitchFamily="34" charset="-122"/>
              </a:rPr>
              <a:t>         C</a:t>
            </a:r>
            <a:r>
              <a:rPr lang="zh-CN" b="0">
                <a:latin typeface="Tahoma" panose="020B0604030504040204" charset="0"/>
                <a:ea typeface="微软雅黑" panose="020B0503020204020204" pitchFamily="34" charset="-122"/>
              </a:rPr>
              <a:t>．仍然平衡</a:t>
            </a:r>
            <a:r>
              <a:rPr lang="en-US" b="0">
                <a:latin typeface="Tahoma" panose="020B0604030504040204" charset="0"/>
                <a:ea typeface="微软雅黑" panose="020B0503020204020204" pitchFamily="34" charset="-122"/>
              </a:rPr>
              <a:t>         D</a:t>
            </a:r>
            <a:r>
              <a:rPr lang="zh-CN" b="0">
                <a:latin typeface="Tahoma" panose="020B0604030504040204" charset="0"/>
                <a:ea typeface="微软雅黑" panose="020B0503020204020204" pitchFamily="34" charset="-122"/>
              </a:rPr>
              <a:t>．无法判断</a:t>
            </a:r>
            <a:endParaRPr lang="zh-CN" b="0">
              <a:latin typeface="Tahoma" panose="020B0604030504040204" charset="0"/>
              <a:ea typeface="微软雅黑" panose="020B0503020204020204" pitchFamily="34" charset="-122"/>
            </a:endParaRPr>
          </a:p>
          <a:p>
            <a:pPr indent="0">
              <a:lnSpc>
                <a:spcPct val="150000"/>
              </a:lnSpc>
            </a:pPr>
            <a:endParaRPr lang="en-US" b="0">
              <a:latin typeface="Tahoma" panose="020B0604030504040204" charset="0"/>
              <a:ea typeface="微软雅黑" panose="020B0503020204020204" pitchFamily="34" charset="-122"/>
            </a:endParaRPr>
          </a:p>
          <a:p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10217150" y="1964055"/>
            <a:ext cx="4140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solidFill>
                  <a:srgbClr val="FF0000"/>
                </a:solidFill>
              </a:rPr>
              <a:t>C</a:t>
            </a:r>
            <a:endParaRPr lang="en-US" altLang="zh-CN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129665" y="1090930"/>
            <a:ext cx="9930765" cy="42767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/>
              <a:t>学习目标：</a:t>
            </a:r>
            <a:endParaRPr lang="zh-CN" altLang="en-US" sz="4400" b="1"/>
          </a:p>
          <a:p>
            <a:endParaRPr lang="en-US" altLang="zh-CN" sz="3600" b="1"/>
          </a:p>
          <a:p>
            <a:pPr>
              <a:lnSpc>
                <a:spcPct val="150000"/>
              </a:lnSpc>
            </a:pPr>
            <a:r>
              <a:rPr lang="en-US" altLang="zh-CN" sz="3200" b="1"/>
              <a:t>1.</a:t>
            </a:r>
            <a:r>
              <a:rPr lang="zh-CN" altLang="en-US" sz="3200" b="1"/>
              <a:t>通过回顾金属与酸反应的特点能够画出图像，并学会分析图像。</a:t>
            </a:r>
            <a:endParaRPr lang="zh-CN" altLang="en-US" sz="3200" b="1"/>
          </a:p>
          <a:p>
            <a:pPr>
              <a:lnSpc>
                <a:spcPct val="150000"/>
              </a:lnSpc>
            </a:pPr>
            <a:r>
              <a:rPr lang="en-US" altLang="zh-CN" sz="3200" b="1"/>
              <a:t>2.</a:t>
            </a:r>
            <a:r>
              <a:rPr lang="zh-CN" altLang="en-US" sz="3200" b="1"/>
              <a:t>通过分析金属与盐溶液反应的先后顺序，会分析滤渣滤液的图像。</a:t>
            </a:r>
            <a:endParaRPr lang="zh-CN" altLang="en-US" sz="3200" b="1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466725" y="690245"/>
            <a:ext cx="10991850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>
              <a:lnSpc>
                <a:spcPct val="150000"/>
              </a:lnSpc>
            </a:pPr>
            <a:r>
              <a:rPr lang="en-US">
                <a:latin typeface="Tahoma" panose="020B0604030504040204" charset="0"/>
                <a:ea typeface="微软雅黑" panose="020B0503020204020204" pitchFamily="34" charset="-122"/>
                <a:sym typeface="+mn-ea"/>
              </a:rPr>
              <a:t>4.</a:t>
            </a:r>
            <a:r>
              <a:rPr lang="zh-CN">
                <a:latin typeface="Tahoma" panose="020B0604030504040204" charset="0"/>
                <a:ea typeface="微软雅黑" panose="020B0503020204020204" pitchFamily="34" charset="-122"/>
                <a:sym typeface="+mn-ea"/>
              </a:rPr>
              <a:t>在托盘天平两边各放一只烧杯，在两只烧杯里注入相同质量、相同质量分数的稀盐酸，天平平衡，然后分别放入质量相等的镁和铝。待充分反应后，镁有剩余，则还可以观察到的实验现象是</a:t>
            </a:r>
            <a:r>
              <a:rPr lang="en-US">
                <a:latin typeface="Tahoma" panose="020B0604030504040204" charset="0"/>
                <a:ea typeface="微软雅黑" panose="020B0503020204020204" pitchFamily="34" charset="-122"/>
                <a:sym typeface="+mn-ea"/>
              </a:rPr>
              <a:t>(       ) </a:t>
            </a:r>
            <a:r>
              <a:rPr lang="zh-CN">
                <a:latin typeface="Tahoma" panose="020B0604030504040204" charset="0"/>
                <a:ea typeface="微软雅黑" panose="020B0503020204020204" pitchFamily="34" charset="-122"/>
                <a:sym typeface="+mn-ea"/>
              </a:rPr>
              <a:t>①天平保持平衡</a:t>
            </a:r>
            <a:r>
              <a:rPr lang="en-US">
                <a:latin typeface="Tahoma" panose="020B0604030504040204" charset="0"/>
                <a:ea typeface="微软雅黑" panose="020B0503020204020204" pitchFamily="34" charset="-122"/>
                <a:sym typeface="+mn-ea"/>
              </a:rPr>
              <a:t>      </a:t>
            </a:r>
            <a:r>
              <a:rPr lang="zh-CN">
                <a:latin typeface="Tahoma" panose="020B0604030504040204" charset="0"/>
                <a:ea typeface="微软雅黑" panose="020B0503020204020204" pitchFamily="34" charset="-122"/>
                <a:sym typeface="+mn-ea"/>
              </a:rPr>
              <a:t>②铝也有剩余</a:t>
            </a:r>
            <a:r>
              <a:rPr lang="en-US">
                <a:latin typeface="Tahoma" panose="020B0604030504040204" charset="0"/>
                <a:ea typeface="微软雅黑" panose="020B0503020204020204" pitchFamily="34" charset="-122"/>
                <a:sym typeface="+mn-ea"/>
              </a:rPr>
              <a:t>    </a:t>
            </a:r>
            <a:r>
              <a:rPr lang="zh-CN">
                <a:latin typeface="Tahoma" panose="020B0604030504040204" charset="0"/>
                <a:ea typeface="微软雅黑" panose="020B0503020204020204" pitchFamily="34" charset="-122"/>
                <a:sym typeface="+mn-ea"/>
              </a:rPr>
              <a:t>③天平指针偏向放镁的一方</a:t>
            </a:r>
            <a:r>
              <a:rPr lang="en-US">
                <a:latin typeface="Tahoma" panose="020B0604030504040204" charset="0"/>
                <a:ea typeface="微软雅黑" panose="020B0503020204020204" pitchFamily="34" charset="-122"/>
                <a:sym typeface="+mn-ea"/>
              </a:rPr>
              <a:t>     </a:t>
            </a:r>
            <a:r>
              <a:rPr lang="zh-CN">
                <a:latin typeface="Tahoma" panose="020B0604030504040204" charset="0"/>
                <a:ea typeface="微软雅黑" panose="020B0503020204020204" pitchFamily="34" charset="-122"/>
                <a:sym typeface="+mn-ea"/>
              </a:rPr>
              <a:t>④天平指针偏向放铝的一方</a:t>
            </a:r>
            <a:r>
              <a:rPr lang="en-US">
                <a:latin typeface="Tahoma" panose="020B0604030504040204" charset="0"/>
                <a:ea typeface="微软雅黑" panose="020B0503020204020204" pitchFamily="34" charset="-122"/>
                <a:sym typeface="+mn-ea"/>
              </a:rPr>
              <a:t>       </a:t>
            </a:r>
            <a:r>
              <a:rPr lang="zh-CN">
                <a:latin typeface="Tahoma" panose="020B0604030504040204" charset="0"/>
                <a:ea typeface="微软雅黑" panose="020B0503020204020204" pitchFamily="34" charset="-122"/>
                <a:sym typeface="+mn-ea"/>
              </a:rPr>
              <a:t>⑤铝完全溶解</a:t>
            </a:r>
            <a:r>
              <a:rPr lang="en-US">
                <a:latin typeface="Tahoma" panose="020B0604030504040204" charset="0"/>
                <a:ea typeface="微软雅黑" panose="020B0503020204020204" pitchFamily="34" charset="-122"/>
                <a:sym typeface="+mn-ea"/>
              </a:rPr>
              <a:t>A</a:t>
            </a:r>
            <a:r>
              <a:rPr lang="zh-CN">
                <a:latin typeface="Tahoma" panose="020B0604030504040204" charset="0"/>
                <a:ea typeface="微软雅黑" panose="020B0503020204020204" pitchFamily="34" charset="-122"/>
                <a:sym typeface="+mn-ea"/>
              </a:rPr>
              <a:t>．</a:t>
            </a:r>
            <a:r>
              <a:rPr lang="en-US">
                <a:latin typeface="Tahoma" panose="020B0604030504040204" charset="0"/>
                <a:ea typeface="微软雅黑" panose="020B0503020204020204" pitchFamily="34" charset="-122"/>
                <a:sym typeface="+mn-ea"/>
              </a:rPr>
              <a:t>②③      </a:t>
            </a:r>
            <a:r>
              <a:rPr lang="zh-CN">
                <a:latin typeface="Tahoma" panose="020B0604030504040204" charset="0"/>
                <a:ea typeface="微软雅黑" panose="020B0503020204020204" pitchFamily="34" charset="-122"/>
                <a:sym typeface="+mn-ea"/>
              </a:rPr>
              <a:t>　</a:t>
            </a:r>
            <a:r>
              <a:rPr lang="en-US">
                <a:latin typeface="Tahoma" panose="020B0604030504040204" charset="0"/>
                <a:ea typeface="微软雅黑" panose="020B0503020204020204" pitchFamily="34" charset="-122"/>
                <a:sym typeface="+mn-ea"/>
              </a:rPr>
              <a:t>B</a:t>
            </a:r>
            <a:r>
              <a:rPr lang="zh-CN">
                <a:latin typeface="Tahoma" panose="020B0604030504040204" charset="0"/>
                <a:ea typeface="微软雅黑" panose="020B0503020204020204" pitchFamily="34" charset="-122"/>
                <a:sym typeface="+mn-ea"/>
              </a:rPr>
              <a:t>．</a:t>
            </a:r>
            <a:r>
              <a:rPr lang="en-US">
                <a:latin typeface="Tahoma" panose="020B0604030504040204" charset="0"/>
                <a:ea typeface="微软雅黑" panose="020B0503020204020204" pitchFamily="34" charset="-122"/>
                <a:sym typeface="+mn-ea"/>
              </a:rPr>
              <a:t>①②       C</a:t>
            </a:r>
            <a:r>
              <a:rPr lang="zh-CN">
                <a:latin typeface="Tahoma" panose="020B0604030504040204" charset="0"/>
                <a:ea typeface="微软雅黑" panose="020B0503020204020204" pitchFamily="34" charset="-122"/>
                <a:sym typeface="+mn-ea"/>
              </a:rPr>
              <a:t>．①⑤       </a:t>
            </a:r>
            <a:r>
              <a:rPr lang="en-US">
                <a:latin typeface="Tahoma" panose="020B0604030504040204" charset="0"/>
                <a:ea typeface="微软雅黑" panose="020B0503020204020204" pitchFamily="34" charset="-122"/>
                <a:sym typeface="+mn-ea"/>
              </a:rPr>
              <a:t>D</a:t>
            </a:r>
            <a:r>
              <a:rPr lang="zh-CN">
                <a:latin typeface="Tahoma" panose="020B0604030504040204" charset="0"/>
                <a:ea typeface="微软雅黑" panose="020B0503020204020204" pitchFamily="34" charset="-122"/>
                <a:sym typeface="+mn-ea"/>
              </a:rPr>
              <a:t>．④⑤</a:t>
            </a:r>
            <a:r>
              <a:rPr lang="en-US">
                <a:latin typeface="Tahoma" panose="020B0604030504040204" charset="0"/>
                <a:ea typeface="微软雅黑" panose="020B0503020204020204" pitchFamily="34" charset="-122"/>
                <a:sym typeface="+mn-ea"/>
              </a:rPr>
              <a:t> 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770120" y="1983740"/>
            <a:ext cx="6032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solidFill>
                  <a:srgbClr val="FF0000"/>
                </a:solidFill>
              </a:rPr>
              <a:t>B</a:t>
            </a:r>
            <a:endParaRPr lang="en-US" altLang="zh-CN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" name="文本框 101"/>
          <p:cNvSpPr txBox="1"/>
          <p:nvPr/>
        </p:nvSpPr>
        <p:spPr>
          <a:xfrm>
            <a:off x="741680" y="363220"/>
            <a:ext cx="10415270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5.</a:t>
            </a:r>
            <a:r>
              <a:rPr lang="zh-CN" sz="2800" b="1">
                <a:ea typeface="宋体" panose="02010600030101010101" pitchFamily="2" charset="-122"/>
              </a:rPr>
              <a:t>室温下，将锌片和铁片（用M或N标识）分别与稀盐酸反应，产生氢气。图像如下：</a:t>
            </a:r>
            <a:endParaRPr lang="zh-CN" altLang="en-US" sz="2800" b="1"/>
          </a:p>
        </p:txBody>
      </p:sp>
      <p:pic>
        <p:nvPicPr>
          <p:cNvPr id="2" name="图片 1"/>
          <p:cNvPicPr/>
          <p:nvPr/>
        </p:nvPicPr>
        <p:blipFill>
          <a:blip r:embed="rId1"/>
          <a:stretch>
            <a:fillRect/>
          </a:stretch>
        </p:blipFill>
        <p:spPr>
          <a:xfrm>
            <a:off x="5139690" y="5130165"/>
            <a:ext cx="5092065" cy="156019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3" name="文本框 102"/>
          <p:cNvSpPr txBox="1"/>
          <p:nvPr/>
        </p:nvSpPr>
        <p:spPr>
          <a:xfrm>
            <a:off x="441960" y="969645"/>
            <a:ext cx="11014710" cy="5412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>
              <a:lnSpc>
                <a:spcPct val="150000"/>
              </a:lnSpc>
            </a:pPr>
            <a:r>
              <a:rPr lang="zh-CN" sz="1050" b="0">
                <a:ea typeface="宋体" panose="02010600030101010101" pitchFamily="2" charset="-122"/>
              </a:rPr>
              <a:t></a:t>
            </a:r>
            <a:r>
              <a:rPr lang="zh-CN" b="1">
                <a:ea typeface="宋体" panose="02010600030101010101" pitchFamily="2" charset="-122"/>
              </a:rPr>
              <a:t>（1）将等量的锌片、铁片分别与足量的稀盐酸反应，产生氢气的质量与反应时间的关系图序为</a:t>
            </a:r>
            <a:r>
              <a:rPr lang="en-US" b="1">
                <a:latin typeface="宋体" panose="02010600030101010101" pitchFamily="2" charset="-122"/>
                <a:ea typeface="宋体" panose="02010600030101010101" pitchFamily="2" charset="-122"/>
              </a:rPr>
              <a:t>______</a:t>
            </a:r>
            <a:r>
              <a:rPr lang="zh-CN" b="1">
                <a:ea typeface="宋体" panose="02010600030101010101" pitchFamily="2" charset="-122"/>
              </a:rPr>
              <a:t>.(填字母序号，下同）（2）将足量的锌片、铁片分别与等量的稀盐酸反应，产生氢气的质量与反应时间的关系图序为</a:t>
            </a:r>
            <a:r>
              <a:rPr lang="en-US" b="1">
                <a:latin typeface="宋体" panose="02010600030101010101" pitchFamily="2" charset="-122"/>
                <a:ea typeface="宋体" panose="02010600030101010101" pitchFamily="2" charset="-122"/>
              </a:rPr>
              <a:t>_______</a:t>
            </a:r>
            <a:r>
              <a:rPr lang="zh-CN" b="1">
                <a:ea typeface="宋体" panose="02010600030101010101" pitchFamily="2" charset="-122"/>
              </a:rPr>
              <a:t>。（3）将足量的锌片、铁片分别缓慢加入等量的稀盐酸中，产生氢气的质量与加入金属的质量的关系图序为</a:t>
            </a:r>
            <a:r>
              <a:rPr lang="en-US" b="1">
                <a:latin typeface="宋体" panose="02010600030101010101" pitchFamily="2" charset="-122"/>
                <a:ea typeface="宋体" panose="02010600030101010101" pitchFamily="2" charset="-122"/>
              </a:rPr>
              <a:t>________</a:t>
            </a:r>
            <a:r>
              <a:rPr lang="zh-CN" b="1">
                <a:ea typeface="宋体" panose="02010600030101010101" pitchFamily="2" charset="-122"/>
              </a:rPr>
              <a:t>。（4）将足量的稀盐酸分别缓慢加入等量的锌片、铁片中，产生氢气的质量与加入盐酸的质量关系图序为______。</a:t>
            </a:r>
            <a:r>
              <a:rPr lang="en-US" b="1">
                <a:latin typeface="Calibri" panose="020F0502020204030204" charset="0"/>
                <a:ea typeface="宋体" panose="02010600030101010101" pitchFamily="2" charset="-122"/>
                <a:cs typeface="Times New Roman" panose="02020603050405020304" pitchFamily="18" charset="0"/>
              </a:rPr>
              <a:t></a:t>
            </a:r>
            <a:r>
              <a:rPr lang="en-US" sz="2800" b="0">
                <a:latin typeface="Calibri" panose="020F0502020204030204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zh-CN" altLang="en-US" sz="2800"/>
          </a:p>
        </p:txBody>
      </p:sp>
      <p:sp>
        <p:nvSpPr>
          <p:cNvPr id="3" name="文本框 2"/>
          <p:cNvSpPr txBox="1"/>
          <p:nvPr/>
        </p:nvSpPr>
        <p:spPr>
          <a:xfrm>
            <a:off x="2885440" y="1761490"/>
            <a:ext cx="6032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solidFill>
                  <a:srgbClr val="FF0000"/>
                </a:solidFill>
              </a:rPr>
              <a:t>C</a:t>
            </a:r>
            <a:endParaRPr lang="en-US" altLang="zh-CN">
              <a:solidFill>
                <a:srgbClr val="FF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010535" y="2844165"/>
            <a:ext cx="6032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solidFill>
                  <a:srgbClr val="FF0000"/>
                </a:solidFill>
              </a:rPr>
              <a:t>B</a:t>
            </a:r>
            <a:endParaRPr lang="en-US" altLang="zh-CN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536440" y="4052570"/>
            <a:ext cx="6032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solidFill>
                  <a:srgbClr val="FF0000"/>
                </a:solidFill>
              </a:rPr>
              <a:t>B</a:t>
            </a:r>
            <a:endParaRPr lang="en-US" altLang="zh-CN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122420" y="5130165"/>
            <a:ext cx="6032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solidFill>
                  <a:srgbClr val="FF0000"/>
                </a:solidFill>
              </a:rPr>
              <a:t>A</a:t>
            </a:r>
            <a:endParaRPr lang="en-US" altLang="zh-CN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608965" y="714375"/>
            <a:ext cx="10716895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endParaRPr lang="zh-CN" altLang="en-US"/>
          </a:p>
          <a:p>
            <a:pPr algn="l"/>
            <a:r>
              <a:rPr lang="zh-CN" altLang="en-US" b="1"/>
              <a:t>写出</a:t>
            </a:r>
            <a:r>
              <a:rPr lang="en-US" altLang="zh-CN" b="1"/>
              <a:t>金属Mg、Zn、Fe（均已打磨）和稀硫酸反应的化学方程式。</a:t>
            </a:r>
            <a:endParaRPr lang="en-US" altLang="zh-CN" b="1"/>
          </a:p>
          <a:p>
            <a:pPr algn="l"/>
            <a:endParaRPr lang="en-US" altLang="zh-CN" b="1"/>
          </a:p>
          <a:p>
            <a:pPr algn="l">
              <a:lnSpc>
                <a:spcPct val="150000"/>
              </a:lnSpc>
            </a:pPr>
            <a:r>
              <a:rPr lang="en-US" altLang="zh-CN" sz="2800" b="1"/>
              <a:t>1.</a:t>
            </a:r>
            <a:r>
              <a:rPr lang="zh-CN" altLang="en-US" sz="2800" b="1"/>
              <a:t>分析</a:t>
            </a:r>
            <a:r>
              <a:rPr lang="zh-CN" altLang="en-US" sz="2800" b="1">
                <a:solidFill>
                  <a:srgbClr val="FF0000"/>
                </a:solidFill>
              </a:rPr>
              <a:t>等质量</a:t>
            </a:r>
            <a:r>
              <a:rPr lang="zh-CN" altLang="en-US" sz="2800" b="1"/>
              <a:t>的金属与</a:t>
            </a:r>
            <a:r>
              <a:rPr lang="zh-CN" altLang="en-US" sz="2800" b="1">
                <a:solidFill>
                  <a:srgbClr val="FF0000"/>
                </a:solidFill>
              </a:rPr>
              <a:t>足量的</a:t>
            </a:r>
            <a:r>
              <a:rPr lang="zh-CN" altLang="en-US" sz="2800" b="1"/>
              <a:t>稀硫酸反应（</a:t>
            </a:r>
            <a:r>
              <a:rPr lang="zh-CN" altLang="en-US" sz="2800" b="1">
                <a:solidFill>
                  <a:srgbClr val="FF0000"/>
                </a:solidFill>
              </a:rPr>
              <a:t>横坐标为时间）</a:t>
            </a:r>
            <a:endParaRPr lang="zh-CN" altLang="en-US" sz="2800" b="1">
              <a:solidFill>
                <a:srgbClr val="FF0000"/>
              </a:solidFill>
            </a:endParaRPr>
          </a:p>
          <a:p>
            <a:pPr algn="l">
              <a:lnSpc>
                <a:spcPct val="150000"/>
              </a:lnSpc>
            </a:pPr>
            <a:r>
              <a:rPr lang="zh-CN" altLang="en-US" sz="2800" b="1"/>
              <a:t>（Mg-24  Zn-65  Fe-56）</a:t>
            </a:r>
            <a:endParaRPr lang="zh-CN" altLang="en-US" sz="2800" b="1"/>
          </a:p>
          <a:p>
            <a:pPr algn="l">
              <a:lnSpc>
                <a:spcPct val="150000"/>
              </a:lnSpc>
            </a:pPr>
            <a:r>
              <a:rPr lang="zh-CN" altLang="en-US" sz="2800" b="1"/>
              <a:t>（</a:t>
            </a:r>
            <a:r>
              <a:rPr lang="en-US" altLang="zh-CN" sz="2800" b="1"/>
              <a:t>1</a:t>
            </a:r>
            <a:r>
              <a:rPr lang="zh-CN" altLang="en-US" sz="2800" b="1"/>
              <a:t>）产生气体的速率关系？</a:t>
            </a:r>
            <a:r>
              <a:rPr lang="en-US" altLang="zh-CN" sz="2800" b="1"/>
              <a:t>----</a:t>
            </a:r>
            <a:r>
              <a:rPr lang="zh-CN" altLang="en-US" sz="2800" b="1"/>
              <a:t>体现在坐标图上，会如何体现？</a:t>
            </a:r>
            <a:endParaRPr lang="zh-CN" altLang="en-US" sz="2800" b="1"/>
          </a:p>
          <a:p>
            <a:pPr algn="l">
              <a:lnSpc>
                <a:spcPct val="150000"/>
              </a:lnSpc>
            </a:pPr>
            <a:r>
              <a:rPr lang="zh-CN" altLang="en-US" sz="2800" b="1"/>
              <a:t>（</a:t>
            </a:r>
            <a:r>
              <a:rPr lang="en-US" altLang="zh-CN" sz="2800" b="1"/>
              <a:t>2</a:t>
            </a:r>
            <a:r>
              <a:rPr lang="zh-CN" altLang="en-US" sz="2800" b="1"/>
              <a:t>）反应结束产生气体的量根据谁来求算？产生氢气的多少？</a:t>
            </a:r>
            <a:endParaRPr lang="zh-CN" altLang="en-US" sz="2800" b="1"/>
          </a:p>
        </p:txBody>
      </p:sp>
      <p:sp>
        <p:nvSpPr>
          <p:cNvPr id="4" name="文本框 3"/>
          <p:cNvSpPr txBox="1"/>
          <p:nvPr/>
        </p:nvSpPr>
        <p:spPr>
          <a:xfrm>
            <a:off x="542925" y="347345"/>
            <a:ext cx="343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 b="1"/>
              <a:t>一、金属与酸反应</a:t>
            </a:r>
            <a:endParaRPr lang="zh-CN" altLang="en-US" sz="3200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802640" y="548640"/>
            <a:ext cx="10147935" cy="31076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>
              <a:lnSpc>
                <a:spcPct val="150000"/>
              </a:lnSpc>
            </a:pPr>
            <a:r>
              <a:rPr lang="en-US" altLang="zh-CN" sz="2800" b="1"/>
              <a:t>2.</a:t>
            </a:r>
            <a:r>
              <a:rPr lang="zh-CN" altLang="en-US" sz="2800" b="1">
                <a:sym typeface="+mn-ea"/>
              </a:rPr>
              <a:t>分析</a:t>
            </a:r>
            <a:r>
              <a:rPr lang="zh-CN" altLang="en-US" sz="2800" b="1">
                <a:solidFill>
                  <a:srgbClr val="FF0000"/>
                </a:solidFill>
                <a:sym typeface="+mn-ea"/>
              </a:rPr>
              <a:t>足量的金属</a:t>
            </a:r>
            <a:r>
              <a:rPr lang="zh-CN" altLang="en-US" sz="2800" b="1">
                <a:sym typeface="+mn-ea"/>
              </a:rPr>
              <a:t>与</a:t>
            </a:r>
            <a:r>
              <a:rPr lang="zh-CN" altLang="en-US" sz="2800" b="1">
                <a:solidFill>
                  <a:srgbClr val="FF0000"/>
                </a:solidFill>
                <a:sym typeface="+mn-ea"/>
              </a:rPr>
              <a:t>等量的稀硫酸</a:t>
            </a:r>
            <a:r>
              <a:rPr lang="zh-CN" altLang="en-US" sz="2800" b="1">
                <a:sym typeface="+mn-ea"/>
              </a:rPr>
              <a:t>反应</a:t>
            </a:r>
            <a:r>
              <a:rPr lang="zh-CN" altLang="en-US" sz="2800" b="1">
                <a:solidFill>
                  <a:srgbClr val="FF0000"/>
                </a:solidFill>
                <a:sym typeface="+mn-ea"/>
              </a:rPr>
              <a:t>（横坐标为时间）</a:t>
            </a:r>
            <a:endParaRPr lang="zh-CN" altLang="en-US" sz="2800" b="1"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zh-CN" altLang="en-US" sz="2800" b="1">
                <a:sym typeface="+mn-ea"/>
              </a:rPr>
              <a:t>（ </a:t>
            </a:r>
            <a:r>
              <a:rPr lang="en-US" altLang="zh-CN" sz="2800" b="1">
                <a:sym typeface="+mn-ea"/>
              </a:rPr>
              <a:t>H-1  O-16  S-32</a:t>
            </a:r>
            <a:r>
              <a:rPr lang="zh-CN" altLang="en-US" sz="2800" b="1">
                <a:sym typeface="+mn-ea"/>
              </a:rPr>
              <a:t>）</a:t>
            </a:r>
            <a:endParaRPr lang="zh-CN" altLang="en-US" sz="2800" b="1"/>
          </a:p>
          <a:p>
            <a:pPr algn="l">
              <a:lnSpc>
                <a:spcPct val="150000"/>
              </a:lnSpc>
            </a:pPr>
            <a:r>
              <a:rPr lang="zh-CN" altLang="en-US" sz="2800" b="1">
                <a:sym typeface="+mn-ea"/>
              </a:rPr>
              <a:t>（</a:t>
            </a:r>
            <a:r>
              <a:rPr lang="en-US" altLang="zh-CN" sz="2800" b="1">
                <a:sym typeface="+mn-ea"/>
              </a:rPr>
              <a:t>1</a:t>
            </a:r>
            <a:r>
              <a:rPr lang="zh-CN" altLang="en-US" sz="2800" b="1">
                <a:sym typeface="+mn-ea"/>
              </a:rPr>
              <a:t>）产生气体的速率关系？</a:t>
            </a:r>
            <a:r>
              <a:rPr lang="en-US" altLang="zh-CN" sz="2800" b="1">
                <a:sym typeface="+mn-ea"/>
              </a:rPr>
              <a:t>----</a:t>
            </a:r>
            <a:r>
              <a:rPr lang="zh-CN" altLang="en-US" sz="2800" b="1">
                <a:sym typeface="+mn-ea"/>
              </a:rPr>
              <a:t>体现在坐标图上，会如何体现？</a:t>
            </a:r>
            <a:endParaRPr lang="zh-CN" altLang="en-US" sz="2800" b="1"/>
          </a:p>
          <a:p>
            <a:pPr algn="l">
              <a:lnSpc>
                <a:spcPct val="150000"/>
              </a:lnSpc>
            </a:pPr>
            <a:r>
              <a:rPr lang="zh-CN" altLang="en-US" sz="2800" b="1">
                <a:sym typeface="+mn-ea"/>
              </a:rPr>
              <a:t>（</a:t>
            </a:r>
            <a:r>
              <a:rPr lang="en-US" altLang="zh-CN" sz="2800" b="1">
                <a:sym typeface="+mn-ea"/>
              </a:rPr>
              <a:t>2</a:t>
            </a:r>
            <a:r>
              <a:rPr lang="zh-CN" altLang="en-US" sz="2800" b="1">
                <a:sym typeface="+mn-ea"/>
              </a:rPr>
              <a:t>）反应结束产生气体的量根据谁来求算？产生氢气的多少？</a:t>
            </a:r>
            <a:endParaRPr lang="zh-CN" altLang="en-US" sz="2800" b="1"/>
          </a:p>
          <a:p>
            <a:endParaRPr lang="en-US" altLang="zh-CN" sz="2800"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463550" y="308610"/>
            <a:ext cx="11441430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>
              <a:lnSpc>
                <a:spcPct val="150000"/>
              </a:lnSpc>
            </a:pPr>
            <a:r>
              <a:rPr lang="en-US" altLang="zh-CN" sz="2800" b="1"/>
              <a:t>3.</a:t>
            </a:r>
            <a:r>
              <a:rPr lang="zh-CN" altLang="en-US" sz="2800" b="1"/>
              <a:t>向等质量的金属中</a:t>
            </a:r>
            <a:r>
              <a:rPr lang="zh-CN" altLang="en-US" sz="2800" b="1">
                <a:solidFill>
                  <a:srgbClr val="FF0000"/>
                </a:solidFill>
              </a:rPr>
              <a:t>分别滴加</a:t>
            </a:r>
            <a:r>
              <a:rPr lang="zh-CN" altLang="en-US" sz="2800" b="1"/>
              <a:t>等质量等浓度且足量的硫酸（</a:t>
            </a:r>
            <a:r>
              <a:rPr lang="zh-CN" altLang="en-US" sz="2800" b="1">
                <a:solidFill>
                  <a:srgbClr val="FF0000"/>
                </a:solidFill>
              </a:rPr>
              <a:t>横坐标为硫酸，纵坐标为生成氢气的质量）</a:t>
            </a:r>
            <a:endParaRPr lang="zh-CN" altLang="en-US" sz="2800" b="1">
              <a:solidFill>
                <a:srgbClr val="FF0000"/>
              </a:solidFill>
            </a:endParaRPr>
          </a:p>
          <a:p>
            <a:pPr algn="l">
              <a:lnSpc>
                <a:spcPct val="150000"/>
              </a:lnSpc>
            </a:pPr>
            <a:r>
              <a:rPr lang="zh-CN" altLang="en-US" sz="2800" b="1"/>
              <a:t> （Mg-24  Zn-65  Fe-56）</a:t>
            </a:r>
            <a:endParaRPr lang="zh-CN" altLang="en-US" sz="2800" b="1"/>
          </a:p>
          <a:p>
            <a:pPr algn="l">
              <a:lnSpc>
                <a:spcPct val="150000"/>
              </a:lnSpc>
            </a:pPr>
            <a:r>
              <a:rPr lang="zh-CN" altLang="en-US" sz="2800" b="1"/>
              <a:t>（</a:t>
            </a:r>
            <a:r>
              <a:rPr lang="en-US" altLang="zh-CN" sz="2800" b="1"/>
              <a:t>1</a:t>
            </a:r>
            <a:r>
              <a:rPr lang="zh-CN" altLang="en-US" sz="2800" b="1"/>
              <a:t>）产生气体的速率关系？坐标图上能否体现？</a:t>
            </a:r>
            <a:endParaRPr lang="zh-CN" altLang="en-US" sz="2800" b="1"/>
          </a:p>
          <a:p>
            <a:pPr algn="l">
              <a:lnSpc>
                <a:spcPct val="150000"/>
              </a:lnSpc>
            </a:pPr>
            <a:r>
              <a:rPr lang="zh-CN" altLang="en-US" sz="2800" b="1"/>
              <a:t>（</a:t>
            </a:r>
            <a:r>
              <a:rPr lang="en-US" altLang="zh-CN" sz="2800" b="1"/>
              <a:t>2</a:t>
            </a:r>
            <a:r>
              <a:rPr lang="zh-CN" altLang="en-US" sz="2800" b="1"/>
              <a:t>）反应时，产生氢气的质量根据谁来求算？产生氢气的质量关系？</a:t>
            </a:r>
            <a:endParaRPr lang="zh-CN" altLang="en-US" sz="2800" b="1"/>
          </a:p>
          <a:p>
            <a:pPr algn="l">
              <a:lnSpc>
                <a:spcPct val="150000"/>
              </a:lnSpc>
            </a:pPr>
            <a:r>
              <a:rPr lang="zh-CN" altLang="en-US" sz="2800" b="1"/>
              <a:t>（</a:t>
            </a:r>
            <a:r>
              <a:rPr lang="en-US" altLang="zh-CN" sz="2800" b="1"/>
              <a:t>3</a:t>
            </a:r>
            <a:r>
              <a:rPr lang="zh-CN" altLang="en-US" sz="2800" b="1"/>
              <a:t>）反应结束，</a:t>
            </a:r>
            <a:r>
              <a:rPr lang="zh-CN" altLang="en-US" sz="2800" b="1">
                <a:sym typeface="+mn-ea"/>
              </a:rPr>
              <a:t>产生氢气的质量根据谁来求算？产生氢气的质量关系？</a:t>
            </a:r>
            <a:endParaRPr lang="zh-CN" altLang="en-US" sz="2800" b="1"/>
          </a:p>
        </p:txBody>
      </p:sp>
      <p:sp>
        <p:nvSpPr>
          <p:cNvPr id="3" name="文本框 2"/>
          <p:cNvSpPr txBox="1"/>
          <p:nvPr/>
        </p:nvSpPr>
        <p:spPr>
          <a:xfrm>
            <a:off x="1130935" y="5065395"/>
            <a:ext cx="72009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zh-CN" sz="3600" b="1" i="1">
                <a:sym typeface="+mn-ea"/>
              </a:rPr>
              <a:t>横坐标为酸或金属质量时</a:t>
            </a:r>
            <a:r>
              <a:rPr lang="zh-CN" altLang="zh-CN" sz="3600" b="1" i="1">
                <a:solidFill>
                  <a:srgbClr val="FF0000"/>
                </a:solidFill>
                <a:sym typeface="+mn-ea"/>
              </a:rPr>
              <a:t>不能</a:t>
            </a:r>
            <a:r>
              <a:rPr lang="zh-CN" altLang="zh-CN" sz="3600" b="1" i="1">
                <a:sym typeface="+mn-ea"/>
              </a:rPr>
              <a:t>表示反应速率。</a:t>
            </a:r>
            <a:endParaRPr lang="zh-CN" altLang="en-US" sz="3600" b="1" i="1"/>
          </a:p>
        </p:txBody>
      </p:sp>
      <p:sp>
        <p:nvSpPr>
          <p:cNvPr id="5" name="爆炸形 1 4"/>
          <p:cNvSpPr/>
          <p:nvPr/>
        </p:nvSpPr>
        <p:spPr>
          <a:xfrm>
            <a:off x="229870" y="4654550"/>
            <a:ext cx="979170" cy="85661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504190" y="121920"/>
            <a:ext cx="11403965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50000"/>
              </a:lnSpc>
            </a:pPr>
            <a:r>
              <a:rPr lang="en-US" altLang="zh-CN" sz="2800" b="1">
                <a:sym typeface="+mn-ea"/>
              </a:rPr>
              <a:t>4.</a:t>
            </a:r>
            <a:r>
              <a:rPr lang="zh-CN" altLang="en-US" sz="2800" b="1">
                <a:sym typeface="+mn-ea"/>
              </a:rPr>
              <a:t>向等质量，等浓度的酸中</a:t>
            </a:r>
            <a:r>
              <a:rPr lang="zh-CN" altLang="en-US" sz="2800" b="1">
                <a:solidFill>
                  <a:srgbClr val="FF0000"/>
                </a:solidFill>
                <a:sym typeface="+mn-ea"/>
              </a:rPr>
              <a:t>分别加入</a:t>
            </a:r>
            <a:r>
              <a:rPr lang="zh-CN" altLang="en-US" sz="2800" b="1">
                <a:sym typeface="+mn-ea"/>
              </a:rPr>
              <a:t>等质量足量金属（</a:t>
            </a:r>
            <a:r>
              <a:rPr lang="zh-CN" altLang="en-US" sz="2800" b="1">
                <a:solidFill>
                  <a:srgbClr val="FF0000"/>
                </a:solidFill>
                <a:sym typeface="+mn-ea"/>
              </a:rPr>
              <a:t>横坐标为金属，纵坐标为生成氢气的质量）</a:t>
            </a:r>
            <a:endParaRPr lang="zh-CN" altLang="en-US" sz="2800" b="1">
              <a:solidFill>
                <a:srgbClr val="FF0000"/>
              </a:solidFill>
            </a:endParaRPr>
          </a:p>
          <a:p>
            <a:pPr algn="l">
              <a:lnSpc>
                <a:spcPct val="150000"/>
              </a:lnSpc>
            </a:pPr>
            <a:r>
              <a:rPr lang="zh-CN" altLang="en-US" sz="2800" b="1">
                <a:sym typeface="+mn-ea"/>
              </a:rPr>
              <a:t> （Mg-24  Zn-65  Fe-56）</a:t>
            </a:r>
            <a:endParaRPr lang="zh-CN" altLang="en-US" sz="2800" b="1"/>
          </a:p>
          <a:p>
            <a:pPr algn="l">
              <a:lnSpc>
                <a:spcPct val="150000"/>
              </a:lnSpc>
            </a:pPr>
            <a:r>
              <a:rPr lang="zh-CN" altLang="en-US" sz="2800" b="1">
                <a:sym typeface="+mn-ea"/>
              </a:rPr>
              <a:t>（</a:t>
            </a:r>
            <a:r>
              <a:rPr lang="en-US" altLang="zh-CN" sz="2800" b="1">
                <a:sym typeface="+mn-ea"/>
              </a:rPr>
              <a:t>1</a:t>
            </a:r>
            <a:r>
              <a:rPr lang="zh-CN" altLang="en-US" sz="2800" b="1">
                <a:sym typeface="+mn-ea"/>
              </a:rPr>
              <a:t>）产生气体的速率关系？坐标图上能否体现？</a:t>
            </a:r>
            <a:endParaRPr lang="zh-CN" altLang="en-US" sz="2800" b="1"/>
          </a:p>
          <a:p>
            <a:pPr algn="l">
              <a:lnSpc>
                <a:spcPct val="150000"/>
              </a:lnSpc>
            </a:pPr>
            <a:r>
              <a:rPr lang="zh-CN" altLang="en-US" sz="2800" b="1">
                <a:sym typeface="+mn-ea"/>
              </a:rPr>
              <a:t>（</a:t>
            </a:r>
            <a:r>
              <a:rPr lang="en-US" altLang="zh-CN" sz="2800" b="1">
                <a:sym typeface="+mn-ea"/>
              </a:rPr>
              <a:t>2</a:t>
            </a:r>
            <a:r>
              <a:rPr lang="zh-CN" altLang="en-US" sz="2800" b="1">
                <a:sym typeface="+mn-ea"/>
              </a:rPr>
              <a:t>）反应时，产生氢气的质量根据谁来求算？产生氢气的质量关系？</a:t>
            </a:r>
            <a:endParaRPr lang="zh-CN" altLang="en-US" sz="2800" b="1"/>
          </a:p>
          <a:p>
            <a:pPr algn="l">
              <a:lnSpc>
                <a:spcPct val="150000"/>
              </a:lnSpc>
            </a:pPr>
            <a:r>
              <a:rPr lang="zh-CN" altLang="en-US" sz="2800" b="1">
                <a:sym typeface="+mn-ea"/>
              </a:rPr>
              <a:t>（</a:t>
            </a:r>
            <a:r>
              <a:rPr lang="en-US" altLang="zh-CN" sz="2800" b="1">
                <a:sym typeface="+mn-ea"/>
              </a:rPr>
              <a:t>3</a:t>
            </a:r>
            <a:r>
              <a:rPr lang="zh-CN" altLang="en-US" sz="2800" b="1">
                <a:sym typeface="+mn-ea"/>
              </a:rPr>
              <a:t>）反应结束，产生氢气的质量根据谁来求算？产生氢气的质量关系？</a:t>
            </a:r>
            <a:endParaRPr lang="zh-CN" altLang="en-US" sz="2800"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7410" name="Picture 2" descr="C:\Users\Administrator.USER-20171006XA\Desktop\JXHXXD60.TIF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0445" y="4055745"/>
            <a:ext cx="2487295" cy="2275840"/>
          </a:xfrm>
          <a:prstGeom prst="rect">
            <a:avLst/>
          </a:prstGeom>
          <a:noFill/>
        </p:spPr>
      </p:pic>
      <p:pic>
        <p:nvPicPr>
          <p:cNvPr id="17409" name="Picture 1" descr="C:\Users\Administrator.USER-20171006XA\Desktop\JXHXXD59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1325" y="4041140"/>
            <a:ext cx="2515235" cy="2167255"/>
          </a:xfrm>
          <a:prstGeom prst="rect">
            <a:avLst/>
          </a:prstGeom>
          <a:noFill/>
        </p:spPr>
      </p:pic>
      <p:sp>
        <p:nvSpPr>
          <p:cNvPr id="3" name="文本框 2"/>
          <p:cNvSpPr txBox="1"/>
          <p:nvPr/>
        </p:nvSpPr>
        <p:spPr>
          <a:xfrm>
            <a:off x="1285240" y="308610"/>
            <a:ext cx="36010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/>
              <a:t>等量金属与</a:t>
            </a:r>
            <a:r>
              <a:rPr lang="zh-CN" altLang="en-US" b="1">
                <a:solidFill>
                  <a:srgbClr val="FF0000"/>
                </a:solidFill>
              </a:rPr>
              <a:t>足量酸</a:t>
            </a:r>
            <a:r>
              <a:rPr lang="zh-CN" altLang="en-US" b="1"/>
              <a:t>反应</a:t>
            </a:r>
            <a:endParaRPr lang="zh-CN" altLang="en-US" b="1"/>
          </a:p>
        </p:txBody>
      </p:sp>
      <p:sp>
        <p:nvSpPr>
          <p:cNvPr id="4" name="文本框 3"/>
          <p:cNvSpPr txBox="1"/>
          <p:nvPr/>
        </p:nvSpPr>
        <p:spPr>
          <a:xfrm>
            <a:off x="6692900" y="372110"/>
            <a:ext cx="36010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/>
              <a:t>等量酸与</a:t>
            </a:r>
            <a:r>
              <a:rPr lang="zh-CN" altLang="en-US" b="1">
                <a:solidFill>
                  <a:srgbClr val="FF0000"/>
                </a:solidFill>
              </a:rPr>
              <a:t>足量金属</a:t>
            </a:r>
            <a:r>
              <a:rPr lang="zh-CN" altLang="en-US" b="1"/>
              <a:t>反应</a:t>
            </a:r>
            <a:endParaRPr lang="zh-CN" altLang="en-US" b="1"/>
          </a:p>
        </p:txBody>
      </p:sp>
      <p:sp>
        <p:nvSpPr>
          <p:cNvPr id="5" name="文本框 4"/>
          <p:cNvSpPr txBox="1"/>
          <p:nvPr/>
        </p:nvSpPr>
        <p:spPr>
          <a:xfrm>
            <a:off x="6377622" y="3054350"/>
            <a:ext cx="5080000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zh-CN" b="1">
                <a:solidFill>
                  <a:srgbClr val="000000"/>
                </a:solidFill>
                <a:ea typeface="宋体" panose="02010600030101010101" pitchFamily="2" charset="-122"/>
              </a:rPr>
              <a:t>向等质量、等质量分数的稀硫</a:t>
            </a:r>
            <a:r>
              <a:rPr lang="zh-CN" b="1">
                <a:solidFill>
                  <a:srgbClr val="000000"/>
                </a:solidFill>
                <a:ea typeface="宋体" panose="02010600030101010101" pitchFamily="2" charset="-122"/>
              </a:rPr>
              <a:t>酸中加入金属至过量</a:t>
            </a:r>
            <a:endParaRPr lang="zh-CN" altLang="en-US" b="1"/>
          </a:p>
        </p:txBody>
      </p:sp>
      <p:sp>
        <p:nvSpPr>
          <p:cNvPr id="6" name="文本框 5"/>
          <p:cNvSpPr txBox="1"/>
          <p:nvPr/>
        </p:nvSpPr>
        <p:spPr>
          <a:xfrm>
            <a:off x="546417" y="3143250"/>
            <a:ext cx="5080000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zh-CN" b="1">
                <a:solidFill>
                  <a:srgbClr val="000000"/>
                </a:solidFill>
                <a:ea typeface="宋体" panose="02010600030101010101" pitchFamily="2" charset="-122"/>
              </a:rPr>
              <a:t>向等质量的金属中滴加等质量分数的稀酸至过量</a:t>
            </a:r>
            <a:endParaRPr lang="zh-CN" altLang="en-US" b="1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8510" y="917575"/>
            <a:ext cx="2506980" cy="213677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8610" y="917575"/>
            <a:ext cx="2509520" cy="230695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763270" y="927735"/>
            <a:ext cx="9529445" cy="350774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>
              <a:lnSpc>
                <a:spcPct val="150000"/>
              </a:lnSpc>
            </a:pPr>
            <a:r>
              <a:rPr lang="zh-CN" altLang="en-US" sz="3200" b="1"/>
              <a:t>做题思路：</a:t>
            </a:r>
            <a:endParaRPr lang="zh-CN" altLang="en-US" sz="3200" b="1"/>
          </a:p>
          <a:p>
            <a:pPr algn="l">
              <a:lnSpc>
                <a:spcPct val="150000"/>
              </a:lnSpc>
            </a:pPr>
            <a:r>
              <a:rPr lang="en-US" altLang="zh-CN" sz="3200" b="1"/>
              <a:t> </a:t>
            </a:r>
            <a:r>
              <a:rPr lang="en-US" altLang="zh-CN" sz="2800" b="1"/>
              <a:t>1.</a:t>
            </a:r>
            <a:r>
              <a:rPr lang="zh-CN" altLang="en-US" sz="2800" b="1"/>
              <a:t>先看横纵坐标，看图要注意起点，终点，折点，斜率等</a:t>
            </a:r>
            <a:endParaRPr lang="zh-CN" altLang="en-US" sz="2800" b="1"/>
          </a:p>
          <a:p>
            <a:pPr algn="l">
              <a:lnSpc>
                <a:spcPct val="150000"/>
              </a:lnSpc>
            </a:pPr>
            <a:r>
              <a:rPr lang="zh-CN" altLang="en-US" sz="2800" b="1"/>
              <a:t> </a:t>
            </a:r>
            <a:r>
              <a:rPr lang="en-US" altLang="zh-CN" sz="2800" b="1"/>
              <a:t>2.</a:t>
            </a:r>
            <a:r>
              <a:rPr lang="zh-CN" altLang="en-US" sz="2800" b="1"/>
              <a:t>看谁多谁少，谁少由它决定产生氢气的量</a:t>
            </a:r>
            <a:endParaRPr lang="zh-CN" altLang="en-US" sz="2800" b="1"/>
          </a:p>
          <a:p>
            <a:pPr algn="l">
              <a:lnSpc>
                <a:spcPct val="150000"/>
              </a:lnSpc>
            </a:pPr>
            <a:r>
              <a:rPr lang="zh-CN" altLang="en-US" sz="2800" b="1"/>
              <a:t> </a:t>
            </a:r>
            <a:r>
              <a:rPr lang="en-US" altLang="zh-CN" sz="2800" b="1"/>
              <a:t>3.</a:t>
            </a:r>
            <a:r>
              <a:rPr lang="zh-CN" altLang="en-US" sz="2800" b="1"/>
              <a:t>酸少</a:t>
            </a:r>
            <a:r>
              <a:rPr lang="en-US" altLang="zh-CN" sz="2800" b="1"/>
              <a:t>-------</a:t>
            </a:r>
            <a:r>
              <a:rPr lang="zh-CN" altLang="en-US" sz="2800" b="1"/>
              <a:t>产生氢气一样多</a:t>
            </a:r>
            <a:endParaRPr lang="zh-CN" altLang="en-US" sz="2800" b="1"/>
          </a:p>
          <a:p>
            <a:pPr algn="l">
              <a:lnSpc>
                <a:spcPct val="150000"/>
              </a:lnSpc>
            </a:pPr>
            <a:r>
              <a:rPr lang="zh-CN" altLang="en-US" sz="2800" b="1"/>
              <a:t>   金属少</a:t>
            </a:r>
            <a:r>
              <a:rPr lang="en-US" altLang="zh-CN" sz="2800" b="1"/>
              <a:t>-------</a:t>
            </a:r>
            <a:r>
              <a:rPr lang="zh-CN" altLang="en-US" sz="2800" b="1"/>
              <a:t>相对原子质量小的产生氢气多（化合价相同）</a:t>
            </a:r>
            <a:endParaRPr lang="zh-CN" altLang="en-US" sz="2800"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sz="quarter" idx="10"/>
          </p:nvPr>
        </p:nvSpPr>
        <p:spPr>
          <a:xfrm>
            <a:off x="663893" y="409787"/>
            <a:ext cx="10729912" cy="4802139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b="1"/>
              <a:t>1.</a:t>
            </a:r>
            <a:r>
              <a:rPr lang="zh-CN" altLang="zh-CN" b="1"/>
              <a:t>两个烧杯中装有等质量的金属锌和镁</a:t>
            </a:r>
            <a:r>
              <a:rPr lang="en-US" altLang="zh-CN" b="1"/>
              <a:t>,</a:t>
            </a:r>
            <a:r>
              <a:rPr lang="zh-CN" altLang="zh-CN" b="1"/>
              <a:t>然后分别逐渐加入同浓度的稀硫酸</a:t>
            </a:r>
            <a:r>
              <a:rPr lang="en-US" altLang="zh-CN" b="1"/>
              <a:t>,</a:t>
            </a:r>
            <a:r>
              <a:rPr lang="zh-CN" altLang="zh-CN" b="1"/>
              <a:t>产生氢气的质量与加入硫酸的质量关系如图所示。下列说法正确的是</a:t>
            </a:r>
            <a:r>
              <a:rPr lang="en-US" altLang="zh-CN" b="1"/>
              <a:t>(</a:t>
            </a:r>
            <a:r>
              <a:rPr lang="zh-CN" altLang="zh-CN" b="1"/>
              <a:t>　　</a:t>
            </a:r>
            <a:r>
              <a:rPr lang="en-US" altLang="zh-CN" b="1"/>
              <a:t>)</a:t>
            </a:r>
            <a:endParaRPr lang="en-US" altLang="zh-CN" b="1"/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b="1"/>
              <a:t>A.</a:t>
            </a:r>
            <a:r>
              <a:rPr lang="zh-CN" altLang="zh-CN" b="1"/>
              <a:t>该图反映出镁比锌的金属活动性强</a:t>
            </a:r>
            <a:endParaRPr lang="zh-CN" altLang="zh-CN" b="1"/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b="1"/>
              <a:t>B.</a:t>
            </a:r>
            <a:r>
              <a:rPr lang="en-US" altLang="zh-CN" b="1" i="1"/>
              <a:t>a</a:t>
            </a:r>
            <a:r>
              <a:rPr lang="zh-CN" altLang="zh-CN" b="1"/>
              <a:t>点时</a:t>
            </a:r>
            <a:r>
              <a:rPr lang="en-US" altLang="zh-CN" b="1"/>
              <a:t>,</a:t>
            </a:r>
            <a:r>
              <a:rPr lang="zh-CN" altLang="zh-CN" b="1"/>
              <a:t>两个烧杯中的酸都恰好完全反应</a:t>
            </a:r>
            <a:endParaRPr lang="zh-CN" altLang="zh-CN" b="1"/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b="1"/>
              <a:t>C.</a:t>
            </a:r>
            <a:r>
              <a:rPr lang="en-US" altLang="zh-CN" b="1" i="1"/>
              <a:t>b</a:t>
            </a:r>
            <a:r>
              <a:rPr lang="zh-CN" altLang="zh-CN" b="1"/>
              <a:t>点时</a:t>
            </a:r>
            <a:r>
              <a:rPr lang="en-US" altLang="zh-CN" b="1"/>
              <a:t>,</a:t>
            </a:r>
            <a:r>
              <a:rPr lang="zh-CN" altLang="zh-CN" b="1"/>
              <a:t>两个烧杯中产生氢气的质量相等</a:t>
            </a:r>
            <a:endParaRPr lang="zh-CN" altLang="zh-CN" b="1"/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b="1"/>
              <a:t>D.</a:t>
            </a:r>
            <a:r>
              <a:rPr lang="en-US" altLang="zh-CN" b="1" i="1"/>
              <a:t>c</a:t>
            </a:r>
            <a:r>
              <a:rPr lang="zh-CN" altLang="zh-CN" b="1"/>
              <a:t>点时</a:t>
            </a:r>
            <a:r>
              <a:rPr lang="en-US" altLang="zh-CN" b="1"/>
              <a:t>,</a:t>
            </a:r>
            <a:r>
              <a:rPr lang="zh-CN" altLang="zh-CN" b="1"/>
              <a:t>两个烧杯中都有金属剩余</a:t>
            </a:r>
            <a:endParaRPr lang="zh-CN" altLang="zh-CN"/>
          </a:p>
          <a:p>
            <a:pPr marL="248285" indent="-248285">
              <a:lnSpc>
                <a:spcPct val="150000"/>
              </a:lnSpc>
            </a:pPr>
            <a:endParaRPr lang="zh-CN" altLang="en-US"/>
          </a:p>
        </p:txBody>
      </p:sp>
      <p:pic>
        <p:nvPicPr>
          <p:cNvPr id="3" name="22HBZHX49.EPS" descr="id:2147500089;FounderCES"/>
          <p:cNvPicPr/>
          <p:nvPr/>
        </p:nvPicPr>
        <p:blipFill>
          <a:blip r:embed="rId1"/>
          <a:stretch>
            <a:fillRect/>
          </a:stretch>
        </p:blipFill>
        <p:spPr>
          <a:xfrm>
            <a:off x="8650554" y="2259921"/>
            <a:ext cx="2819986" cy="2050185"/>
          </a:xfrm>
          <a:prstGeom prst="rect">
            <a:avLst/>
          </a:prstGeom>
        </p:spPr>
      </p:pic>
      <p:sp>
        <p:nvSpPr>
          <p:cNvPr id="5" name="文本占位符 1"/>
          <p:cNvSpPr txBox="1"/>
          <p:nvPr/>
        </p:nvSpPr>
        <p:spPr>
          <a:xfrm>
            <a:off x="6266985" y="2164672"/>
            <a:ext cx="328542" cy="436461"/>
          </a:xfrm>
          <a:prstGeom prst="rect">
            <a:avLst/>
          </a:prstGeom>
        </p:spPr>
        <p:txBody>
          <a:bodyPr wrap="none" lIns="36000" tIns="36000" rIns="36000" bIns="0">
            <a:spAutoFit/>
          </a:bodyPr>
          <a:lstStyle>
            <a:lvl1pPr marL="0" indent="0" algn="l" defTabSz="12192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2600" b="1" kern="1200" spc="120" baseline="0">
                <a:solidFill>
                  <a:srgbClr val="E46C0A"/>
                </a:solidFill>
                <a:latin typeface="+mn-lt"/>
                <a:ea typeface="+mn-ea"/>
                <a:cs typeface="+mn-cs"/>
              </a:defRPr>
            </a:lvl1pPr>
            <a:lvl2pPr marL="0" indent="0" algn="l" defTabSz="1219200" rtl="0" eaLnBrk="1" latinLnBrk="0" hangingPunct="1">
              <a:lnSpc>
                <a:spcPct val="150000"/>
              </a:lnSpc>
              <a:spcBef>
                <a:spcPts val="0"/>
              </a:spcBef>
              <a:buFontTx/>
              <a:buNone/>
              <a:defRPr sz="2600" kern="1200" spc="12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0" indent="0" algn="l" defTabSz="1219200" rtl="0" eaLnBrk="1" latinLnBrk="0" hangingPunct="1">
              <a:lnSpc>
                <a:spcPct val="150000"/>
              </a:lnSpc>
              <a:spcBef>
                <a:spcPts val="0"/>
              </a:spcBef>
              <a:buFontTx/>
              <a:buNone/>
              <a:defRPr sz="2600" b="1" kern="1200" spc="120" baseline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+mn-cs"/>
              </a:defRPr>
            </a:lvl3pPr>
            <a:lvl4pPr marL="0" indent="0" algn="l" defTabSz="1219200" rtl="0" eaLnBrk="1" latinLnBrk="0" hangingPunct="1">
              <a:lnSpc>
                <a:spcPct val="150000"/>
              </a:lnSpc>
              <a:spcBef>
                <a:spcPts val="0"/>
              </a:spcBef>
              <a:buFontTx/>
              <a:buNone/>
              <a:defRPr sz="2600" kern="1200" spc="1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1219200" rtl="0" eaLnBrk="1" latinLnBrk="0" hangingPunct="1">
              <a:lnSpc>
                <a:spcPct val="150000"/>
              </a:lnSpc>
              <a:spcBef>
                <a:spcPts val="0"/>
              </a:spcBef>
              <a:buFontTx/>
              <a:buNone/>
              <a:defRPr sz="2600" kern="1200" spc="1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165" indent="-304800" algn="l" defTabSz="1219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1765" indent="-304800" algn="l" defTabSz="1219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365" indent="-304800" algn="l" defTabSz="1219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0965" indent="-304800" algn="l" defTabSz="1219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/>
              <a:t>D</a:t>
            </a:r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蓝色波浪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9E2"/>
      </a:accent5>
      <a:accent6>
        <a:srgbClr val="2D89E5"/>
      </a:accent6>
      <a:hlink>
        <a:srgbClr val="CC3300"/>
      </a:hlink>
      <a:folHlink>
        <a:srgbClr val="9966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9E2"/>
        </a:accent5>
        <a:accent6>
          <a:srgbClr val="2D89E5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2839</Words>
  <Application>WPS 演示</Application>
  <PresentationFormat>自定义</PresentationFormat>
  <Paragraphs>166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21</vt:i4>
      </vt:variant>
    </vt:vector>
  </HeadingPairs>
  <TitlesOfParts>
    <vt:vector size="35" baseType="lpstr">
      <vt:lpstr>Arial</vt:lpstr>
      <vt:lpstr>宋体</vt:lpstr>
      <vt:lpstr>Wingdings</vt:lpstr>
      <vt:lpstr>微软雅黑</vt:lpstr>
      <vt:lpstr>Times New Roman</vt:lpstr>
      <vt:lpstr>楷体</vt:lpstr>
      <vt:lpstr>Calibri</vt:lpstr>
      <vt:lpstr>Tahoma</vt:lpstr>
      <vt:lpstr>Arial Unicode MS</vt:lpstr>
      <vt:lpstr>等线 Light</vt:lpstr>
      <vt:lpstr>等线</vt:lpstr>
      <vt:lpstr>Courier New</vt:lpstr>
      <vt:lpstr>自定义设计方案</vt:lpstr>
      <vt:lpstr>蓝色波浪</vt:lpstr>
      <vt:lpstr>金属与酸、盐溶液 反应的图像问题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1528</cp:revision>
  <dcterms:created xsi:type="dcterms:W3CDTF">2020-08-14T09:43:00Z</dcterms:created>
  <dcterms:modified xsi:type="dcterms:W3CDTF">2023-12-28T02:37:18Z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2052-10.8.2.6726</vt:lpwstr>
  </property>
</Properties>
</file>